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handoutMasterIdLst>
    <p:handoutMasterId r:id="rId32"/>
  </p:handoutMasterIdLst>
  <p:sldIdLst>
    <p:sldId id="258" r:id="rId2"/>
    <p:sldId id="331" r:id="rId3"/>
    <p:sldId id="272" r:id="rId4"/>
    <p:sldId id="323" r:id="rId5"/>
    <p:sldId id="317" r:id="rId6"/>
    <p:sldId id="274" r:id="rId7"/>
    <p:sldId id="264" r:id="rId8"/>
    <p:sldId id="256" r:id="rId9"/>
    <p:sldId id="260" r:id="rId10"/>
    <p:sldId id="265" r:id="rId11"/>
    <p:sldId id="330" r:id="rId12"/>
    <p:sldId id="336" r:id="rId13"/>
    <p:sldId id="324" r:id="rId14"/>
    <p:sldId id="275" r:id="rId15"/>
    <p:sldId id="287" r:id="rId16"/>
    <p:sldId id="284" r:id="rId17"/>
    <p:sldId id="332" r:id="rId18"/>
    <p:sldId id="333" r:id="rId19"/>
    <p:sldId id="334" r:id="rId20"/>
    <p:sldId id="329" r:id="rId21"/>
    <p:sldId id="291" r:id="rId22"/>
    <p:sldId id="337" r:id="rId23"/>
    <p:sldId id="335" r:id="rId24"/>
    <p:sldId id="302" r:id="rId25"/>
    <p:sldId id="316" r:id="rId26"/>
    <p:sldId id="322" r:id="rId27"/>
    <p:sldId id="308" r:id="rId28"/>
    <p:sldId id="304" r:id="rId29"/>
    <p:sldId id="305"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28" autoAdjust="0"/>
    <p:restoredTop sz="93175" autoAdjust="0"/>
  </p:normalViewPr>
  <p:slideViewPr>
    <p:cSldViewPr>
      <p:cViewPr>
        <p:scale>
          <a:sx n="75" d="100"/>
          <a:sy n="75" d="100"/>
        </p:scale>
        <p:origin x="-138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4"/>
          </a:xfrm>
          <a:prstGeom prst="rect">
            <a:avLst/>
          </a:prstGeom>
        </p:spPr>
        <p:txBody>
          <a:bodyPr vert="horz" lIns="91440" tIns="45720" rIns="91440" bIns="45720" rtlCol="0"/>
          <a:lstStyle>
            <a:lvl1pPr algn="r">
              <a:defRPr sz="1200"/>
            </a:lvl1pPr>
          </a:lstStyle>
          <a:p>
            <a:fld id="{F610EBB9-3A49-4964-AB8A-98A493C42A85}" type="datetimeFigureOut">
              <a:rPr lang="en-US" smtClean="0"/>
              <a:t>3/2/2018</a:t>
            </a:fld>
            <a:endParaRPr lang="en-US"/>
          </a:p>
        </p:txBody>
      </p:sp>
      <p:sp>
        <p:nvSpPr>
          <p:cNvPr id="4" name="Footer Placeholder 3"/>
          <p:cNvSpPr>
            <a:spLocks noGrp="1"/>
          </p:cNvSpPr>
          <p:nvPr>
            <p:ph type="ftr" sz="quarter" idx="2"/>
          </p:nvPr>
        </p:nvSpPr>
        <p:spPr>
          <a:xfrm>
            <a:off x="1" y="8829967"/>
            <a:ext cx="303784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6433"/>
          </a:xfrm>
          <a:prstGeom prst="rect">
            <a:avLst/>
          </a:prstGeom>
        </p:spPr>
        <p:txBody>
          <a:bodyPr vert="horz" lIns="91440" tIns="45720" rIns="91440" bIns="45720" rtlCol="0" anchor="b"/>
          <a:lstStyle>
            <a:lvl1pPr algn="r">
              <a:defRPr sz="1200"/>
            </a:lvl1pPr>
          </a:lstStyle>
          <a:p>
            <a:fld id="{376221D0-59AD-4C70-AF6B-4ED8F7559BDB}" type="slidenum">
              <a:rPr lang="en-US" smtClean="0"/>
              <a:t>‹#›</a:t>
            </a:fld>
            <a:endParaRPr lang="en-US"/>
          </a:p>
        </p:txBody>
      </p:sp>
    </p:spTree>
    <p:extLst>
      <p:ext uri="{BB962C8B-B14F-4D97-AF65-F5344CB8AC3E}">
        <p14:creationId xmlns:p14="http://schemas.microsoft.com/office/powerpoint/2010/main" val="727165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1440" tIns="45720" rIns="91440" bIns="45720" rtlCol="0"/>
          <a:lstStyle>
            <a:lvl1pPr algn="r">
              <a:defRPr sz="1200"/>
            </a:lvl1pPr>
          </a:lstStyle>
          <a:p>
            <a:fld id="{1A39EC8C-91BE-4AEF-BCF4-29DA15336A5A}" type="datetimeFigureOut">
              <a:rPr lang="en-US" smtClean="0"/>
              <a:t>3/2/2018</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1440" tIns="45720" rIns="91440" bIns="45720" rtlCol="0" anchor="b"/>
          <a:lstStyle>
            <a:lvl1pPr algn="r">
              <a:defRPr sz="1200"/>
            </a:lvl1pPr>
          </a:lstStyle>
          <a:p>
            <a:fld id="{7F9246FA-B4A1-43B7-8F0D-D8D90CDE91C6}" type="slidenum">
              <a:rPr lang="en-US" smtClean="0"/>
              <a:t>‹#›</a:t>
            </a:fld>
            <a:endParaRPr lang="en-US"/>
          </a:p>
        </p:txBody>
      </p:sp>
    </p:spTree>
    <p:extLst>
      <p:ext uri="{BB962C8B-B14F-4D97-AF65-F5344CB8AC3E}">
        <p14:creationId xmlns:p14="http://schemas.microsoft.com/office/powerpoint/2010/main" val="1999663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xfrm>
            <a:off x="1182688" y="698500"/>
            <a:ext cx="4645025" cy="34845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471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25E88DF-41BC-400D-9F41-33C33A9C1332}" type="slidenum">
              <a:rPr lang="en-US" smtClean="0">
                <a:solidFill>
                  <a:prstClr val="black"/>
                </a:solidFill>
              </a:rPr>
              <a:pPr fontAlgn="base">
                <a:spcBef>
                  <a:spcPct val="0"/>
                </a:spcBef>
                <a:spcAft>
                  <a:spcPct val="0"/>
                </a:spcAft>
                <a:defRPr/>
              </a:pPr>
              <a:t>1</a:t>
            </a:fld>
            <a:endParaRPr lang="en-US" dirty="0">
              <a:solidFill>
                <a:prstClr val="black"/>
              </a:solidFill>
            </a:endParaRPr>
          </a:p>
        </p:txBody>
      </p:sp>
    </p:spTree>
    <p:extLst>
      <p:ext uri="{BB962C8B-B14F-4D97-AF65-F5344CB8AC3E}">
        <p14:creationId xmlns:p14="http://schemas.microsoft.com/office/powerpoint/2010/main" val="2673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94A8C4-7F6A-47BD-9DF1-9766938C7CE9}" type="slidenum">
              <a:rPr lang="en-US" smtClean="0"/>
              <a:pPr/>
              <a:t>3</a:t>
            </a:fld>
            <a:endParaRPr lang="en-US"/>
          </a:p>
        </p:txBody>
      </p:sp>
    </p:spTree>
    <p:extLst>
      <p:ext uri="{BB962C8B-B14F-4D97-AF65-F5344CB8AC3E}">
        <p14:creationId xmlns:p14="http://schemas.microsoft.com/office/powerpoint/2010/main" val="1782854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94A8C4-7F6A-47BD-9DF1-9766938C7CE9}" type="slidenum">
              <a:rPr lang="en-US" smtClean="0"/>
              <a:pPr/>
              <a:t>7</a:t>
            </a:fld>
            <a:endParaRPr lang="en-US"/>
          </a:p>
        </p:txBody>
      </p:sp>
    </p:spTree>
    <p:extLst>
      <p:ext uri="{BB962C8B-B14F-4D97-AF65-F5344CB8AC3E}">
        <p14:creationId xmlns:p14="http://schemas.microsoft.com/office/powerpoint/2010/main" val="3819109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94A8C4-7F6A-47BD-9DF1-9766938C7CE9}" type="slidenum">
              <a:rPr lang="en-US" smtClean="0"/>
              <a:pPr/>
              <a:t>10</a:t>
            </a:fld>
            <a:endParaRPr lang="en-US"/>
          </a:p>
        </p:txBody>
      </p:sp>
    </p:spTree>
    <p:extLst>
      <p:ext uri="{BB962C8B-B14F-4D97-AF65-F5344CB8AC3E}">
        <p14:creationId xmlns:p14="http://schemas.microsoft.com/office/powerpoint/2010/main" val="1043044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308DF04-A79B-458C-A7A3-92E2FA1F6B50}" type="datetimeFigureOut">
              <a:rPr lang="en-US" smtClean="0"/>
              <a:t>3/2/2018</a:t>
            </a:fld>
            <a:endParaRPr lang="en-US"/>
          </a:p>
        </p:txBody>
      </p:sp>
      <p:sp>
        <p:nvSpPr>
          <p:cNvPr id="8" name="Slide Number Placeholder 7"/>
          <p:cNvSpPr>
            <a:spLocks noGrp="1"/>
          </p:cNvSpPr>
          <p:nvPr>
            <p:ph type="sldNum" sz="quarter" idx="11"/>
          </p:nvPr>
        </p:nvSpPr>
        <p:spPr/>
        <p:txBody>
          <a:bodyPr/>
          <a:lstStyle/>
          <a:p>
            <a:fld id="{163F3316-4DDB-440B-B296-BF228876B1C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08DF04-A79B-458C-A7A3-92E2FA1F6B50}"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F3316-4DDB-440B-B296-BF228876B1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08DF04-A79B-458C-A7A3-92E2FA1F6B50}"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F3316-4DDB-440B-B296-BF228876B1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8DF04-A79B-458C-A7A3-92E2FA1F6B50}"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F3316-4DDB-440B-B296-BF228876B1C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8DF04-A79B-458C-A7A3-92E2FA1F6B50}"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F3316-4DDB-440B-B296-BF228876B1C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308DF04-A79B-458C-A7A3-92E2FA1F6B50}" type="datetimeFigureOut">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F3316-4DDB-440B-B296-BF228876B1C7}"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308DF04-A79B-458C-A7A3-92E2FA1F6B50}" type="datetimeFigureOut">
              <a:rPr lang="en-US" smtClean="0"/>
              <a:t>3/2/2018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3F3316-4DDB-440B-B296-BF228876B1C7}"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08DF04-A79B-458C-A7A3-92E2FA1F6B50}" type="datetimeFigureOut">
              <a:rPr lang="en-US" smtClean="0"/>
              <a:t>3/2/2018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3F3316-4DDB-440B-B296-BF228876B1C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8DF04-A79B-458C-A7A3-92E2FA1F6B50}" type="datetimeFigureOut">
              <a:rPr lang="en-US" smtClean="0"/>
              <a:t>3/2/2018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3F3316-4DDB-440B-B296-BF228876B1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08DF04-A79B-458C-A7A3-92E2FA1F6B50}" type="datetimeFigureOut">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F3316-4DDB-440B-B296-BF228876B1C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08DF04-A79B-458C-A7A3-92E2FA1F6B50}" type="datetimeFigureOut">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F3316-4DDB-440B-B296-BF228876B1C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308DF04-A79B-458C-A7A3-92E2FA1F6B50}" type="datetimeFigureOut">
              <a:rPr lang="en-US" smtClean="0"/>
              <a:t>3/2/2018</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163F3316-4DDB-440B-B296-BF228876B1C7}"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752600" y="533401"/>
            <a:ext cx="6972300" cy="3505199"/>
          </a:xfrm>
        </p:spPr>
        <p:txBody>
          <a:bodyPr>
            <a:normAutofit/>
          </a:bodyPr>
          <a:lstStyle/>
          <a:p>
            <a:pPr algn="ctr" eaLnBrk="1" hangingPunct="1"/>
            <a:r>
              <a:rPr lang="en-US" dirty="0">
                <a:latin typeface="Book Antiqua" panose="02040602050305030304" pitchFamily="18" charset="0"/>
              </a:rPr>
              <a:t> </a:t>
            </a:r>
            <a:br>
              <a:rPr lang="en-US" dirty="0">
                <a:latin typeface="Book Antiqua" panose="02040602050305030304" pitchFamily="18" charset="0"/>
              </a:rPr>
            </a:br>
            <a:r>
              <a:rPr lang="en-US" dirty="0">
                <a:latin typeface="Arial" panose="020B0604020202020204" pitchFamily="34" charset="0"/>
                <a:cs typeface="Arial" panose="020B0604020202020204" pitchFamily="34" charset="0"/>
              </a:rPr>
              <a:t>Screening &amp; Intervening</a:t>
            </a:r>
            <a:endParaRPr lang="en-US" sz="4400" dirty="0">
              <a:solidFill>
                <a:schemeClr val="tx1"/>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4267200"/>
            <a:ext cx="5943600" cy="2176980"/>
          </a:xfrm>
        </p:spPr>
        <p:txBody>
          <a:bodyPr rtlCol="0">
            <a:normAutofit/>
          </a:bodyPr>
          <a:lstStyle/>
          <a:p>
            <a:pPr algn="ctr" eaLnBrk="1" fontAlgn="auto" hangingPunct="1">
              <a:spcAft>
                <a:spcPts val="0"/>
              </a:spcAft>
              <a:buFont typeface="Arial" pitchFamily="34" charset="0"/>
              <a:buNone/>
              <a:defRPr/>
            </a:pPr>
            <a:endParaRPr lang="en-US" dirty="0">
              <a:latin typeface="Book Antiqua" panose="02040602050305030304" pitchFamily="18" charset="0"/>
            </a:endParaRPr>
          </a:p>
          <a:p>
            <a:pPr algn="ctr" eaLnBrk="1" fontAlgn="auto" hangingPunct="1">
              <a:spcAft>
                <a:spcPts val="0"/>
              </a:spcAft>
              <a:buFont typeface="Arial" pitchFamily="34" charset="0"/>
              <a:buNone/>
              <a:defRPr/>
            </a:pPr>
            <a:endParaRPr lang="en-US" dirty="0">
              <a:latin typeface="Book Antiqua" panose="02040602050305030304" pitchFamily="18" charset="0"/>
            </a:endParaRPr>
          </a:p>
          <a:p>
            <a:pPr algn="ctr" eaLnBrk="1" fontAlgn="auto" hangingPunct="1">
              <a:spcAft>
                <a:spcPts val="0"/>
              </a:spcAft>
              <a:buFont typeface="Arial" pitchFamily="34" charset="0"/>
              <a:buNone/>
              <a:defRPr/>
            </a:pPr>
            <a:r>
              <a:rPr lang="en-US" dirty="0">
                <a:latin typeface="Arial" panose="020B0604020202020204" pitchFamily="34" charset="0"/>
                <a:cs typeface="Arial" panose="020B0604020202020204" pitchFamily="34" charset="0"/>
              </a:rPr>
              <a:t>March 2018</a:t>
            </a:r>
          </a:p>
        </p:txBody>
      </p:sp>
      <p:pic>
        <p:nvPicPr>
          <p:cNvPr id="2052" name="Picture 3" descr="torch-color.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33400"/>
            <a:ext cx="1295400" cy="510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2"/>
          <p:cNvSpPr txBox="1">
            <a:spLocks/>
          </p:cNvSpPr>
          <p:nvPr/>
        </p:nvSpPr>
        <p:spPr>
          <a:xfrm>
            <a:off x="4800600" y="4716981"/>
            <a:ext cx="3924300" cy="1727200"/>
          </a:xfrm>
          <a:prstGeom prst="rect">
            <a:avLst/>
          </a:prstGeo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defTabSz="914400" rtl="0" eaLnBrk="1" latinLnBrk="0" hangingPunct="1">
              <a:spcBef>
                <a:spcPts val="600"/>
              </a:spcBef>
              <a:buClr>
                <a:schemeClr val="accent1">
                  <a:lumMod val="75000"/>
                </a:schemeClr>
              </a:buClr>
              <a:buSzPct val="110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lumMod val="60000"/>
                  <a:lumOff val="40000"/>
                </a:schemeClr>
              </a:buClr>
              <a:buSzPct val="110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75000"/>
                </a:schemeClr>
              </a:buClr>
              <a:buSzPct val="110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buClr>
                <a:srgbClr val="2C7C9F">
                  <a:lumMod val="60000"/>
                  <a:lumOff val="40000"/>
                </a:srgbClr>
              </a:buClr>
              <a:buFont typeface="Arial" pitchFamily="34" charset="0"/>
              <a:buNone/>
              <a:defRPr/>
            </a:pPr>
            <a:endParaRPr lang="en-US" dirty="0">
              <a:solidFill>
                <a:prstClr val="black">
                  <a:tint val="75000"/>
                </a:prstClr>
              </a:solidFill>
            </a:endParaRPr>
          </a:p>
        </p:txBody>
      </p:sp>
    </p:spTree>
    <p:extLst>
      <p:ext uri="{BB962C8B-B14F-4D97-AF65-F5344CB8AC3E}">
        <p14:creationId xmlns:p14="http://schemas.microsoft.com/office/powerpoint/2010/main" val="3090367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643" y="206240"/>
            <a:ext cx="6629400" cy="2057400"/>
          </a:xfrm>
        </p:spPr>
        <p:txBody>
          <a:bodyPr anchor="ctr" anchorCtr="0"/>
          <a:lstStyle/>
          <a:p>
            <a:pPr algn="r"/>
            <a:r>
              <a:rPr lang="en-US" b="1" dirty="0"/>
              <a:t> </a:t>
            </a:r>
          </a:p>
        </p:txBody>
      </p:sp>
      <p:pic>
        <p:nvPicPr>
          <p:cNvPr id="4" name="Picture 3" descr="torch-color.png"/>
          <p:cNvPicPr>
            <a:picLocks noChangeAspect="1"/>
          </p:cNvPicPr>
          <p:nvPr/>
        </p:nvPicPr>
        <p:blipFill>
          <a:blip r:embed="rId3" cstate="print"/>
          <a:stretch>
            <a:fillRect/>
          </a:stretch>
        </p:blipFill>
        <p:spPr>
          <a:xfrm>
            <a:off x="457200" y="533400"/>
            <a:ext cx="1295400" cy="5109268"/>
          </a:xfrm>
          <a:prstGeom prst="rect">
            <a:avLst/>
          </a:prstGeom>
        </p:spPr>
      </p:pic>
      <p:sp>
        <p:nvSpPr>
          <p:cNvPr id="5" name="TextBox 4"/>
          <p:cNvSpPr txBox="1"/>
          <p:nvPr/>
        </p:nvSpPr>
        <p:spPr>
          <a:xfrm>
            <a:off x="2286000" y="3124200"/>
            <a:ext cx="6400800" cy="1384995"/>
          </a:xfrm>
          <a:prstGeom prst="rect">
            <a:avLst/>
          </a:prstGeom>
          <a:noFill/>
        </p:spPr>
        <p:txBody>
          <a:bodyPr wrap="square" rtlCol="0">
            <a:spAutoFit/>
          </a:bodyPr>
          <a:lstStyle/>
          <a:p>
            <a:pPr algn="ctr"/>
            <a:endParaRPr lang="en-US" sz="2800" b="1" dirty="0"/>
          </a:p>
          <a:p>
            <a:pPr algn="ctr"/>
            <a:endParaRPr lang="en-US" sz="2800" b="1" i="1" dirty="0"/>
          </a:p>
          <a:p>
            <a:pPr algn="ctr"/>
            <a:endParaRPr lang="en-US" sz="2800" b="1" dirty="0"/>
          </a:p>
        </p:txBody>
      </p:sp>
      <p:sp>
        <p:nvSpPr>
          <p:cNvPr id="7" name="TextBox 6"/>
          <p:cNvSpPr txBox="1"/>
          <p:nvPr/>
        </p:nvSpPr>
        <p:spPr>
          <a:xfrm>
            <a:off x="1986886" y="1524000"/>
            <a:ext cx="6324600" cy="6463308"/>
          </a:xfrm>
          <a:prstGeom prst="rect">
            <a:avLst/>
          </a:prstGeom>
          <a:noFill/>
        </p:spPr>
        <p:txBody>
          <a:bodyPr wrap="square" rtlCol="0">
            <a:spAutoFit/>
          </a:bodyPr>
          <a:lstStyle/>
          <a:p>
            <a:pPr marL="457200" indent="-457200">
              <a:buFont typeface="Wingdings" panose="05000000000000000000" pitchFamily="2" charset="2"/>
              <a:buChar char="ü"/>
            </a:pPr>
            <a:r>
              <a:rPr lang="en-US" sz="3200" dirty="0">
                <a:latin typeface="Book Antiqua" pitchFamily="18" charset="0"/>
              </a:rPr>
              <a:t>Problem-solving</a:t>
            </a:r>
          </a:p>
          <a:p>
            <a:pPr marL="457200" indent="-457200">
              <a:buFont typeface="Wingdings" panose="05000000000000000000" pitchFamily="2" charset="2"/>
              <a:buChar char="ü"/>
            </a:pPr>
            <a:r>
              <a:rPr lang="en-US" sz="3200" dirty="0">
                <a:latin typeface="Book Antiqua" pitchFamily="18" charset="0"/>
              </a:rPr>
              <a:t>Sees the “big picture”</a:t>
            </a:r>
          </a:p>
          <a:p>
            <a:pPr marL="457200" indent="-457200">
              <a:buFont typeface="Wingdings" panose="05000000000000000000" pitchFamily="2" charset="2"/>
              <a:buChar char="ü"/>
            </a:pPr>
            <a:r>
              <a:rPr lang="en-US" sz="3200" dirty="0">
                <a:latin typeface="Book Antiqua" pitchFamily="18" charset="0"/>
              </a:rPr>
              <a:t>“Out-of-the-box” thinker</a:t>
            </a:r>
          </a:p>
          <a:p>
            <a:pPr marL="457200" indent="-457200">
              <a:buFont typeface="Wingdings" panose="05000000000000000000" pitchFamily="2" charset="2"/>
              <a:buChar char="ü"/>
            </a:pPr>
            <a:r>
              <a:rPr lang="en-US" sz="3200" dirty="0">
                <a:latin typeface="Book Antiqua" pitchFamily="18" charset="0"/>
              </a:rPr>
              <a:t>Strong verbal, people skills</a:t>
            </a:r>
          </a:p>
          <a:p>
            <a:pPr marL="457200" indent="-457200">
              <a:buFont typeface="Wingdings" panose="05000000000000000000" pitchFamily="2" charset="2"/>
              <a:buChar char="ü"/>
            </a:pPr>
            <a:r>
              <a:rPr lang="en-US" sz="3200" dirty="0">
                <a:latin typeface="Book Antiqua" pitchFamily="18" charset="0"/>
              </a:rPr>
              <a:t>Creative, artistic, musical</a:t>
            </a:r>
          </a:p>
          <a:p>
            <a:pPr marL="457200" indent="-457200">
              <a:buFont typeface="Wingdings" panose="05000000000000000000" pitchFamily="2" charset="2"/>
              <a:buChar char="ü"/>
            </a:pPr>
            <a:r>
              <a:rPr lang="en-US" sz="3200" dirty="0">
                <a:latin typeface="Book Antiqua" pitchFamily="18" charset="0"/>
              </a:rPr>
              <a:t>Visual-spatial strengths</a:t>
            </a:r>
          </a:p>
          <a:p>
            <a:pPr marL="457200" indent="-457200">
              <a:buFont typeface="Wingdings" panose="05000000000000000000" pitchFamily="2" charset="2"/>
              <a:buChar char="ü"/>
            </a:pPr>
            <a:r>
              <a:rPr lang="en-US" sz="3200" dirty="0">
                <a:latin typeface="Book Antiqua" pitchFamily="18" charset="0"/>
              </a:rPr>
              <a:t>Often gifted in math, technical skills, mechanical or computing</a:t>
            </a:r>
          </a:p>
          <a:p>
            <a:r>
              <a:rPr lang="en-US" i="1" dirty="0">
                <a:solidFill>
                  <a:srgbClr val="00B050"/>
                </a:solidFill>
                <a:latin typeface="Book Antiqua" panose="02040602050305030304" pitchFamily="18" charset="0"/>
              </a:rPr>
              <a:t>				         (source; webmd.com)</a:t>
            </a:r>
          </a:p>
          <a:p>
            <a:endParaRPr lang="en-US" sz="3600" dirty="0">
              <a:latin typeface="Book Antiqua" pitchFamily="18" charset="0"/>
            </a:endParaRPr>
          </a:p>
          <a:p>
            <a:endParaRPr lang="en-US" sz="3600" dirty="0">
              <a:latin typeface="Book Antiqua" pitchFamily="18" charset="0"/>
            </a:endParaRPr>
          </a:p>
          <a:p>
            <a:pPr algn="ctr"/>
            <a:endParaRPr lang="en-US" sz="3600" dirty="0">
              <a:latin typeface="Book Antiqua" pitchFamily="18" charset="0"/>
            </a:endParaRPr>
          </a:p>
        </p:txBody>
      </p:sp>
      <p:sp>
        <p:nvSpPr>
          <p:cNvPr id="3" name="TextBox 2"/>
          <p:cNvSpPr txBox="1"/>
          <p:nvPr/>
        </p:nvSpPr>
        <p:spPr>
          <a:xfrm>
            <a:off x="1752599" y="533400"/>
            <a:ext cx="5946443" cy="830997"/>
          </a:xfrm>
          <a:prstGeom prst="rect">
            <a:avLst/>
          </a:prstGeom>
          <a:noFill/>
        </p:spPr>
        <p:txBody>
          <a:bodyPr wrap="square" rtlCol="0">
            <a:spAutoFit/>
          </a:bodyPr>
          <a:lstStyle/>
          <a:p>
            <a:r>
              <a:rPr lang="en-US" sz="4800" b="1" dirty="0">
                <a:solidFill>
                  <a:srgbClr val="FFC000"/>
                </a:solidFill>
                <a:latin typeface="Book Antiqua" panose="02040602050305030304" pitchFamily="18" charset="0"/>
              </a:rPr>
              <a:t>Related Strengths</a:t>
            </a:r>
          </a:p>
        </p:txBody>
      </p:sp>
    </p:spTree>
    <p:extLst>
      <p:ext uri="{BB962C8B-B14F-4D97-AF65-F5344CB8AC3E}">
        <p14:creationId xmlns:p14="http://schemas.microsoft.com/office/powerpoint/2010/main" val="969509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762000"/>
            <a:ext cx="5257800" cy="5566385"/>
          </a:xfrm>
        </p:spPr>
      </p:pic>
      <p:sp>
        <p:nvSpPr>
          <p:cNvPr id="5" name="TextBox 4"/>
          <p:cNvSpPr txBox="1"/>
          <p:nvPr/>
        </p:nvSpPr>
        <p:spPr>
          <a:xfrm>
            <a:off x="7146337" y="6314475"/>
            <a:ext cx="1997663" cy="538609"/>
          </a:xfrm>
          <a:prstGeom prst="rect">
            <a:avLst/>
          </a:prstGeom>
          <a:noFill/>
        </p:spPr>
        <p:txBody>
          <a:bodyPr wrap="none" rtlCol="0">
            <a:spAutoFit/>
          </a:bodyPr>
          <a:lstStyle/>
          <a:p>
            <a:r>
              <a:rPr lang="en-US" sz="1100" i="1" u="sng" dirty="0">
                <a:solidFill>
                  <a:srgbClr val="FFC000"/>
                </a:solidFill>
                <a:latin typeface="Book Antiqua" panose="02040602050305030304" pitchFamily="18" charset="0"/>
              </a:rPr>
              <a:t>http://creationwiki.org/Dyslexia</a:t>
            </a:r>
            <a:endParaRPr lang="en-US" sz="1100" i="1" dirty="0">
              <a:solidFill>
                <a:srgbClr val="FFC000"/>
              </a:solidFill>
              <a:latin typeface="Book Antiqua" panose="02040602050305030304" pitchFamily="18" charset="0"/>
            </a:endParaRPr>
          </a:p>
          <a:p>
            <a:endParaRPr lang="en-US" dirty="0"/>
          </a:p>
        </p:txBody>
      </p:sp>
    </p:spTree>
    <p:extLst>
      <p:ext uri="{BB962C8B-B14F-4D97-AF65-F5344CB8AC3E}">
        <p14:creationId xmlns:p14="http://schemas.microsoft.com/office/powerpoint/2010/main" val="3252595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315200" cy="3539527"/>
          </a:xfrm>
        </p:spPr>
        <p:txBody>
          <a:bodyPr>
            <a:normAutofit/>
          </a:bodyPr>
          <a:lstStyle/>
          <a:p>
            <a:pPr marL="45720" indent="0">
              <a:buNone/>
            </a:pPr>
            <a:r>
              <a:rPr lang="en-US" sz="3600" dirty="0">
                <a:latin typeface="Arial" panose="020B0604020202020204" pitchFamily="34" charset="0"/>
                <a:cs typeface="Arial" panose="020B0604020202020204" pitchFamily="34" charset="0"/>
              </a:rPr>
              <a:t>Every child would read if it were in his power to do so. </a:t>
            </a:r>
          </a:p>
          <a:p>
            <a:pPr marL="45720" indent="0">
              <a:buNone/>
            </a:pPr>
            <a:endParaRPr lang="en-US" sz="3600" dirty="0">
              <a:latin typeface="Arial" panose="020B0604020202020204" pitchFamily="34" charset="0"/>
              <a:cs typeface="Arial" panose="020B0604020202020204" pitchFamily="34" charset="0"/>
            </a:endParaRPr>
          </a:p>
          <a:p>
            <a:pPr marL="45720" indent="0">
              <a:buNone/>
            </a:pPr>
            <a:r>
              <a:rPr lang="en-US" sz="3600" dirty="0">
                <a:latin typeface="Arial" panose="020B0604020202020204" pitchFamily="34" charset="0"/>
                <a:cs typeface="Arial" panose="020B0604020202020204" pitchFamily="34" charset="0"/>
              </a:rPr>
              <a:t>				~Betts,</a:t>
            </a:r>
            <a:r>
              <a:rPr lang="en-US" dirty="0">
                <a:latin typeface="Arial" panose="020B0604020202020204" pitchFamily="34" charset="0"/>
                <a:cs typeface="Arial" panose="020B0604020202020204" pitchFamily="34" charset="0"/>
              </a:rPr>
              <a:t>1936</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5783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315200" cy="1295400"/>
          </a:xfrm>
        </p:spPr>
        <p:txBody>
          <a:bodyPr>
            <a:normAutofit/>
          </a:bodyPr>
          <a:lstStyle/>
          <a:p>
            <a:r>
              <a:rPr lang="en-US" dirty="0">
                <a:solidFill>
                  <a:srgbClr val="FFC000"/>
                </a:solidFill>
                <a:latin typeface="Arial" panose="020B0604020202020204" pitchFamily="34" charset="0"/>
                <a:cs typeface="Arial" panose="020B0604020202020204" pitchFamily="34" charset="0"/>
              </a:rPr>
              <a:t>Simple View of Reading</a:t>
            </a:r>
            <a:br>
              <a:rPr lang="en-US" dirty="0">
                <a:solidFill>
                  <a:srgbClr val="FFC000"/>
                </a:solidFill>
                <a:latin typeface="Arial" panose="020B0604020202020204" pitchFamily="34" charset="0"/>
                <a:cs typeface="Arial" panose="020B0604020202020204" pitchFamily="34" charset="0"/>
              </a:rPr>
            </a:br>
            <a:r>
              <a:rPr lang="en-US" sz="1800" dirty="0">
                <a:solidFill>
                  <a:srgbClr val="FFC000"/>
                </a:solidFill>
                <a:latin typeface="Arial" panose="020B0604020202020204" pitchFamily="34" charset="0"/>
                <a:cs typeface="Arial" panose="020B0604020202020204" pitchFamily="34" charset="0"/>
              </a:rPr>
              <a:t>Decoding x Language Comprehension = Reading Comprehension</a:t>
            </a:r>
            <a:br>
              <a:rPr lang="en-US" sz="1800" dirty="0">
                <a:solidFill>
                  <a:srgbClr val="FFC000"/>
                </a:solidFill>
                <a:latin typeface="Arial" panose="020B0604020202020204" pitchFamily="34" charset="0"/>
                <a:cs typeface="Arial" panose="020B0604020202020204" pitchFamily="34" charset="0"/>
              </a:rPr>
            </a:br>
            <a:r>
              <a:rPr lang="en-US" sz="1400" dirty="0">
                <a:solidFill>
                  <a:srgbClr val="FFC000"/>
                </a:solidFill>
                <a:latin typeface="Arial" panose="020B0604020202020204" pitchFamily="34" charset="0"/>
                <a:cs typeface="Arial" panose="020B0604020202020204" pitchFamily="34" charset="0"/>
              </a:rPr>
              <a:t>(Hoover &amp; Gough, 1990)</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2286000"/>
            <a:ext cx="5791978" cy="3538537"/>
          </a:xfrm>
        </p:spPr>
      </p:pic>
      <p:sp>
        <p:nvSpPr>
          <p:cNvPr id="5" name="TextBox 4"/>
          <p:cNvSpPr txBox="1"/>
          <p:nvPr/>
        </p:nvSpPr>
        <p:spPr>
          <a:xfrm>
            <a:off x="2971800" y="6096000"/>
            <a:ext cx="6093335" cy="261610"/>
          </a:xfrm>
          <a:prstGeom prst="rect">
            <a:avLst/>
          </a:prstGeom>
          <a:noFill/>
        </p:spPr>
        <p:txBody>
          <a:bodyPr wrap="none" rtlCol="0">
            <a:spAutoFit/>
          </a:bodyPr>
          <a:lstStyle/>
          <a:p>
            <a:r>
              <a:rPr lang="en-US" sz="1100" i="1" dirty="0">
                <a:solidFill>
                  <a:srgbClr val="FFC000"/>
                </a:solidFill>
                <a:latin typeface="Arial" panose="020B0604020202020204" pitchFamily="34" charset="0"/>
                <a:cs typeface="Arial" panose="020B0604020202020204" pitchFamily="34" charset="0"/>
              </a:rPr>
              <a:t>https://www.tes.com/lessons/NOH6EB5iqEyVzQ/theoretical-models-of-reading-comprehension</a:t>
            </a:r>
          </a:p>
        </p:txBody>
      </p:sp>
    </p:spTree>
    <p:extLst>
      <p:ext uri="{BB962C8B-B14F-4D97-AF65-F5344CB8AC3E}">
        <p14:creationId xmlns:p14="http://schemas.microsoft.com/office/powerpoint/2010/main" val="4294912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315200" cy="990599"/>
          </a:xfrm>
        </p:spPr>
        <p:txBody>
          <a:bodyPr>
            <a:normAutofit/>
          </a:bodyPr>
          <a:lstStyle/>
          <a:p>
            <a:pPr algn="ctr"/>
            <a:r>
              <a:rPr lang="en-US" sz="4800" b="1" dirty="0">
                <a:solidFill>
                  <a:srgbClr val="FFC000"/>
                </a:solidFill>
                <a:latin typeface="Arial" panose="020B0604020202020204" pitchFamily="34" charset="0"/>
                <a:cs typeface="Arial" panose="020B0604020202020204" pitchFamily="34" charset="0"/>
              </a:rPr>
              <a:t>Reading Readiness</a:t>
            </a:r>
          </a:p>
        </p:txBody>
      </p:sp>
      <p:sp>
        <p:nvSpPr>
          <p:cNvPr id="3" name="Content Placeholder 2"/>
          <p:cNvSpPr>
            <a:spLocks noGrp="1"/>
          </p:cNvSpPr>
          <p:nvPr>
            <p:ph idx="1"/>
          </p:nvPr>
        </p:nvSpPr>
        <p:spPr>
          <a:xfrm>
            <a:off x="914400" y="1447799"/>
            <a:ext cx="7696200" cy="4861562"/>
          </a:xfrm>
        </p:spPr>
        <p:txBody>
          <a:bodyPr>
            <a:normAutofit/>
          </a:bodyPr>
          <a:lstStyle/>
          <a:p>
            <a:pPr>
              <a:buNone/>
            </a:pPr>
            <a:endParaRPr lang="en-US" sz="3500" i="1" dirty="0">
              <a:latin typeface="Book Antiqua" pitchFamily="18" charset="0"/>
            </a:endParaRPr>
          </a:p>
          <a:p>
            <a:pPr>
              <a:buNone/>
            </a:pPr>
            <a:endParaRPr lang="en-US" sz="3500" i="1" dirty="0">
              <a:latin typeface="Book Antiqua" pitchFamily="18" charset="0"/>
            </a:endParaRPr>
          </a:p>
          <a:p>
            <a:pPr>
              <a:buNone/>
            </a:pPr>
            <a:r>
              <a:rPr lang="en-US" sz="3500" i="1" dirty="0">
                <a:latin typeface="Arial" panose="020B0604020202020204" pitchFamily="34" charset="0"/>
                <a:cs typeface="Arial" panose="020B0604020202020204" pitchFamily="34" charset="0"/>
              </a:rPr>
              <a:t>Phonemic Awareness is the CORE and CAUSAL factor that separates normal readers from disabled readers.”</a:t>
            </a:r>
            <a:r>
              <a:rPr lang="en-US" sz="2400" i="1" dirty="0">
                <a:latin typeface="Arial" panose="020B0604020202020204" pitchFamily="34" charset="0"/>
                <a:cs typeface="Arial" panose="020B0604020202020204" pitchFamily="34" charset="0"/>
              </a:rPr>
              <a:t>	</a:t>
            </a:r>
            <a:endParaRPr lang="en-US" sz="1600" i="1" dirty="0">
              <a:solidFill>
                <a:srgbClr val="00B050"/>
              </a:solidFill>
              <a:latin typeface="Arial" panose="020B0604020202020204" pitchFamily="34" charset="0"/>
              <a:cs typeface="Arial" panose="020B0604020202020204" pitchFamily="34" charset="0"/>
            </a:endParaRPr>
          </a:p>
          <a:p>
            <a:pPr algn="r">
              <a:buNone/>
            </a:pPr>
            <a:r>
              <a:rPr lang="en-US" sz="1600" i="1" dirty="0">
                <a:solidFill>
                  <a:srgbClr val="00B050"/>
                </a:solidFill>
                <a:latin typeface="Arial" panose="020B0604020202020204" pitchFamily="34" charset="0"/>
                <a:cs typeface="Arial" panose="020B0604020202020204" pitchFamily="34" charset="0"/>
              </a:rPr>
              <a:t>-G. Reid Lyon</a:t>
            </a:r>
          </a:p>
          <a:p>
            <a:pPr>
              <a:buNone/>
            </a:pPr>
            <a:endParaRPr lang="en-US" sz="2400" i="1" dirty="0">
              <a:solidFill>
                <a:srgbClr val="00B050"/>
              </a:solidFill>
              <a:latin typeface="Book Antiqua" pitchFamily="18" charset="0"/>
            </a:endParaRPr>
          </a:p>
          <a:p>
            <a:endParaRPr lang="en-US" dirty="0"/>
          </a:p>
        </p:txBody>
      </p:sp>
    </p:spTree>
    <p:extLst>
      <p:ext uri="{BB962C8B-B14F-4D97-AF65-F5344CB8AC3E}">
        <p14:creationId xmlns:p14="http://schemas.microsoft.com/office/powerpoint/2010/main" val="2190452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7200" b="1" dirty="0">
                <a:solidFill>
                  <a:srgbClr val="FFC000"/>
                </a:solidFill>
                <a:latin typeface="Arial" panose="020B0604020202020204" pitchFamily="34" charset="0"/>
                <a:cs typeface="Arial" panose="020B0604020202020204" pitchFamily="34" charset="0"/>
              </a:rPr>
              <a:t>Screening</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2971800"/>
            <a:ext cx="4762500" cy="2981325"/>
          </a:xfrm>
          <a:prstGeom prst="rect">
            <a:avLst/>
          </a:prstGeom>
        </p:spPr>
      </p:pic>
    </p:spTree>
    <p:extLst>
      <p:ext uri="{BB962C8B-B14F-4D97-AF65-F5344CB8AC3E}">
        <p14:creationId xmlns:p14="http://schemas.microsoft.com/office/powerpoint/2010/main" val="340973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4444"/>
            <a:ext cx="7315200" cy="5774917"/>
          </a:xfrm>
        </p:spPr>
        <p:txBody>
          <a:bodyPr>
            <a:normAutofit/>
          </a:bodyPr>
          <a:lstStyle/>
          <a:p>
            <a:pPr marL="45720" lvl="0" indent="0">
              <a:buNone/>
            </a:pPr>
            <a:r>
              <a:rPr lang="en-US" sz="2800" dirty="0">
                <a:solidFill>
                  <a:srgbClr val="FFC000"/>
                </a:solidFill>
              </a:rPr>
              <a:t>Who should be screened?</a:t>
            </a:r>
          </a:p>
          <a:p>
            <a:pPr marL="45720" lvl="0" indent="0">
              <a:buNone/>
            </a:pPr>
            <a:endParaRPr lang="en-US" sz="2800" dirty="0">
              <a:solidFill>
                <a:srgbClr val="FFC000"/>
              </a:solidFill>
            </a:endParaRPr>
          </a:p>
          <a:p>
            <a:pPr lvl="0"/>
            <a:r>
              <a:rPr lang="en-US" sz="1800" dirty="0"/>
              <a:t>each student kindergarten through grade 3 each year.</a:t>
            </a:r>
          </a:p>
          <a:p>
            <a:pPr lvl="1"/>
            <a:r>
              <a:rPr lang="en-US" dirty="0"/>
              <a:t>Grades 1-3 should be screened within the first 30 days of the school year, with follow up at the middle and end of the year for systematic documentation of progress or lack of progress. </a:t>
            </a:r>
          </a:p>
          <a:p>
            <a:pPr lvl="1"/>
            <a:r>
              <a:rPr lang="en-US" dirty="0"/>
              <a:t>Kindergarten initial screening should occur no later than January 31</a:t>
            </a:r>
            <a:r>
              <a:rPr lang="en-US" baseline="30000" dirty="0"/>
              <a:t>st</a:t>
            </a:r>
            <a:r>
              <a:rPr lang="en-US" dirty="0"/>
              <a:t> and also at the end of the year for systematic documentation and progress monitoring. </a:t>
            </a:r>
          </a:p>
          <a:p>
            <a:pPr lvl="0"/>
            <a:r>
              <a:rPr lang="en-US" sz="1800" dirty="0"/>
              <a:t>any student K-3 who transfers from a school within the state that has not previously been screened.</a:t>
            </a:r>
          </a:p>
          <a:p>
            <a:pPr lvl="0"/>
            <a:r>
              <a:rPr lang="en-US" sz="1800" dirty="0"/>
              <a:t>any student K-3 who transfers from another state and cannot present documentation that the student has a previous screening.</a:t>
            </a:r>
          </a:p>
          <a:p>
            <a:pPr lvl="0"/>
            <a:r>
              <a:rPr lang="en-US" sz="1800" dirty="0"/>
              <a:t>a student in grades 4 or higher who is experiencing consistent difficulty in the areas of weakness noted previously in this report as determined by the classroom teacher or as requested by the student’s parent/guardian.</a:t>
            </a:r>
          </a:p>
        </p:txBody>
      </p:sp>
    </p:spTree>
    <p:extLst>
      <p:ext uri="{BB962C8B-B14F-4D97-AF65-F5344CB8AC3E}">
        <p14:creationId xmlns:p14="http://schemas.microsoft.com/office/powerpoint/2010/main" val="38988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1"/>
            <a:ext cx="7315200" cy="685800"/>
          </a:xfrm>
        </p:spPr>
        <p:txBody>
          <a:bodyPr>
            <a:normAutofit fontScale="90000"/>
          </a:bodyPr>
          <a:lstStyle/>
          <a:p>
            <a:r>
              <a:rPr lang="en-US" dirty="0">
                <a:solidFill>
                  <a:srgbClr val="FFC000"/>
                </a:solidFill>
              </a:rPr>
              <a:t>Exemptions</a:t>
            </a:r>
          </a:p>
        </p:txBody>
      </p:sp>
      <p:sp>
        <p:nvSpPr>
          <p:cNvPr id="3" name="Content Placeholder 2"/>
          <p:cNvSpPr>
            <a:spLocks noGrp="1"/>
          </p:cNvSpPr>
          <p:nvPr>
            <p:ph idx="1"/>
          </p:nvPr>
        </p:nvSpPr>
        <p:spPr>
          <a:xfrm>
            <a:off x="914400" y="1676400"/>
            <a:ext cx="7315200" cy="3539527"/>
          </a:xfrm>
        </p:spPr>
        <p:txBody>
          <a:bodyPr/>
          <a:lstStyle/>
          <a:p>
            <a:pPr marL="45720" lvl="0" indent="0">
              <a:buNone/>
            </a:pPr>
            <a:endParaRPr lang="en-US" sz="2400" dirty="0"/>
          </a:p>
          <a:p>
            <a:pPr lvl="1"/>
            <a:r>
              <a:rPr lang="en-US" sz="2400" dirty="0"/>
              <a:t>Existing diagnosis of dyslexia</a:t>
            </a:r>
          </a:p>
          <a:p>
            <a:pPr lvl="1"/>
            <a:r>
              <a:rPr lang="en-US" sz="2400" dirty="0"/>
              <a:t>Students with a sensory impairment (visual/auditory)</a:t>
            </a:r>
          </a:p>
          <a:p>
            <a:pPr lvl="1"/>
            <a:r>
              <a:rPr lang="en-US" sz="2400" dirty="0"/>
              <a:t>Severe intellectual disabilities</a:t>
            </a:r>
          </a:p>
          <a:p>
            <a:pPr lvl="1"/>
            <a:r>
              <a:rPr lang="en-US" sz="2400" dirty="0"/>
              <a:t>English Learner’s where tools or staffing related to administration and/or interpretation in native language is unavailable </a:t>
            </a:r>
          </a:p>
          <a:p>
            <a:endParaRPr lang="en-US" dirty="0"/>
          </a:p>
        </p:txBody>
      </p:sp>
    </p:spTree>
    <p:extLst>
      <p:ext uri="{BB962C8B-B14F-4D97-AF65-F5344CB8AC3E}">
        <p14:creationId xmlns:p14="http://schemas.microsoft.com/office/powerpoint/2010/main" val="324177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315200" cy="1154097"/>
          </a:xfrm>
        </p:spPr>
        <p:txBody>
          <a:bodyPr/>
          <a:lstStyle/>
          <a:p>
            <a:r>
              <a:rPr lang="en-US" dirty="0">
                <a:solidFill>
                  <a:srgbClr val="FFC000"/>
                </a:solidFill>
              </a:rPr>
              <a:t>Screening is not..</a:t>
            </a:r>
          </a:p>
        </p:txBody>
      </p:sp>
      <p:sp>
        <p:nvSpPr>
          <p:cNvPr id="3" name="Content Placeholder 2"/>
          <p:cNvSpPr>
            <a:spLocks noGrp="1"/>
          </p:cNvSpPr>
          <p:nvPr>
            <p:ph idx="1"/>
          </p:nvPr>
        </p:nvSpPr>
        <p:spPr>
          <a:xfrm>
            <a:off x="914400" y="1981200"/>
            <a:ext cx="7315200" cy="3158527"/>
          </a:xfrm>
        </p:spPr>
        <p:txBody>
          <a:bodyPr/>
          <a:lstStyle/>
          <a:p>
            <a:r>
              <a:rPr lang="en-US" sz="3200" dirty="0"/>
              <a:t>A diagnosis</a:t>
            </a:r>
          </a:p>
          <a:p>
            <a:r>
              <a:rPr lang="en-US" sz="3200" dirty="0"/>
              <a:t>Automatic eligibility</a:t>
            </a:r>
          </a:p>
          <a:p>
            <a:r>
              <a:rPr lang="en-US" sz="3200" dirty="0"/>
              <a:t>An automatic referral for eligibility</a:t>
            </a:r>
          </a:p>
          <a:p>
            <a:r>
              <a:rPr lang="en-US" sz="3200" dirty="0"/>
              <a:t>Justification for a 504</a:t>
            </a:r>
          </a:p>
          <a:p>
            <a:endParaRPr lang="en-US" dirty="0"/>
          </a:p>
        </p:txBody>
      </p:sp>
    </p:spTree>
    <p:extLst>
      <p:ext uri="{BB962C8B-B14F-4D97-AF65-F5344CB8AC3E}">
        <p14:creationId xmlns:p14="http://schemas.microsoft.com/office/powerpoint/2010/main" val="1649495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1"/>
            <a:ext cx="7315200" cy="914400"/>
          </a:xfrm>
        </p:spPr>
        <p:txBody>
          <a:bodyPr/>
          <a:lstStyle/>
          <a:p>
            <a:r>
              <a:rPr lang="en-US" dirty="0">
                <a:solidFill>
                  <a:srgbClr val="FFC000"/>
                </a:solidFill>
              </a:rPr>
              <a:t>Components</a:t>
            </a:r>
          </a:p>
        </p:txBody>
      </p:sp>
      <p:sp>
        <p:nvSpPr>
          <p:cNvPr id="3" name="Content Placeholder 2"/>
          <p:cNvSpPr>
            <a:spLocks noGrp="1"/>
          </p:cNvSpPr>
          <p:nvPr>
            <p:ph idx="1"/>
          </p:nvPr>
        </p:nvSpPr>
        <p:spPr>
          <a:xfrm>
            <a:off x="914400" y="1447800"/>
            <a:ext cx="7315200" cy="3539527"/>
          </a:xfrm>
        </p:spPr>
        <p:txBody>
          <a:bodyPr>
            <a:normAutofit lnSpcReduction="10000"/>
          </a:bodyPr>
          <a:lstStyle/>
          <a:p>
            <a:pPr lvl="0"/>
            <a:r>
              <a:rPr lang="en-US" sz="2400" dirty="0"/>
              <a:t>Phonological awareness (words, syllables, rhyming, onset-rime, blending, and syllable and word segmentation)</a:t>
            </a:r>
          </a:p>
          <a:p>
            <a:pPr lvl="0"/>
            <a:r>
              <a:rPr lang="en-US" sz="2400" dirty="0"/>
              <a:t>Sound/symbol recognition</a:t>
            </a:r>
          </a:p>
          <a:p>
            <a:pPr lvl="0"/>
            <a:r>
              <a:rPr lang="en-US" sz="2400" dirty="0"/>
              <a:t>Alphabet knowledge (letter naming fluency)</a:t>
            </a:r>
          </a:p>
          <a:p>
            <a:pPr lvl="0"/>
            <a:r>
              <a:rPr lang="en-US" sz="2400" dirty="0"/>
              <a:t>Phonological memory (non-word repetition)</a:t>
            </a:r>
          </a:p>
          <a:p>
            <a:pPr lvl="0"/>
            <a:r>
              <a:rPr lang="en-US" sz="2400" dirty="0"/>
              <a:t>Rapid automatic naming</a:t>
            </a:r>
          </a:p>
          <a:p>
            <a:r>
              <a:rPr lang="en-US" sz="2400" dirty="0"/>
              <a:t>Alphabet knowledge</a:t>
            </a:r>
          </a:p>
          <a:p>
            <a:r>
              <a:rPr lang="en-US" sz="2400" dirty="0"/>
              <a:t>Decoding (real and nonsense words)</a:t>
            </a:r>
          </a:p>
        </p:txBody>
      </p:sp>
    </p:spTree>
    <p:extLst>
      <p:ext uri="{BB962C8B-B14F-4D97-AF65-F5344CB8AC3E}">
        <p14:creationId xmlns:p14="http://schemas.microsoft.com/office/powerpoint/2010/main" val="94330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315200" cy="3539527"/>
          </a:xfrm>
        </p:spPr>
        <p:txBody>
          <a:bodyPr>
            <a:normAutofit/>
          </a:bodyPr>
          <a:lstStyle/>
          <a:p>
            <a:pPr marL="45720" indent="0">
              <a:buNone/>
            </a:pPr>
            <a:r>
              <a:rPr lang="en-US" sz="3200" i="1" dirty="0"/>
              <a:t>Children are wired for sound, but print is an optional accessory that must be painstakingly bolted on.</a:t>
            </a:r>
          </a:p>
          <a:p>
            <a:pPr marL="45720" indent="0">
              <a:buNone/>
            </a:pPr>
            <a:endParaRPr lang="en-US" sz="3200" i="1" dirty="0"/>
          </a:p>
          <a:p>
            <a:pPr marL="45720" indent="0">
              <a:buNone/>
            </a:pPr>
            <a:r>
              <a:rPr lang="en-US" sz="3200" i="1" dirty="0"/>
              <a:t>				~Steven Pinker</a:t>
            </a:r>
            <a:endParaRPr lang="en-US" sz="3200" dirty="0"/>
          </a:p>
        </p:txBody>
      </p:sp>
    </p:spTree>
    <p:extLst>
      <p:ext uri="{BB962C8B-B14F-4D97-AF65-F5344CB8AC3E}">
        <p14:creationId xmlns:p14="http://schemas.microsoft.com/office/powerpoint/2010/main" val="164261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52600"/>
            <a:ext cx="7315200" cy="2929927"/>
          </a:xfrm>
        </p:spPr>
        <p:txBody>
          <a:bodyPr/>
          <a:lstStyle/>
          <a:p>
            <a:pPr marL="45720" indent="0">
              <a:buNone/>
            </a:pPr>
            <a:r>
              <a:rPr lang="en-US" sz="3200" dirty="0">
                <a:latin typeface="Arial" panose="020B0604020202020204" pitchFamily="34" charset="0"/>
                <a:cs typeface="Arial" panose="020B0604020202020204" pitchFamily="34" charset="0"/>
              </a:rPr>
              <a:t>When a student can read simple nonsense word patterns, this is an important indicator that she is starting to internalize her decoding skills.</a:t>
            </a:r>
          </a:p>
          <a:p>
            <a:pPr marL="45720" indent="0">
              <a:buNone/>
            </a:pPr>
            <a:r>
              <a:rPr lang="en-US" dirty="0">
                <a:latin typeface="Arial" panose="020B0604020202020204" pitchFamily="34" charset="0"/>
                <a:cs typeface="Arial" panose="020B0604020202020204" pitchFamily="34" charset="0"/>
              </a:rPr>
              <a:t>					              </a:t>
            </a:r>
            <a:r>
              <a:rPr lang="en-US" i="1" dirty="0">
                <a:solidFill>
                  <a:srgbClr val="FFC000"/>
                </a:solidFill>
                <a:latin typeface="Arial" panose="020B0604020202020204" pitchFamily="34" charset="0"/>
                <a:cs typeface="Arial" panose="020B0604020202020204" pitchFamily="34" charset="0"/>
              </a:rPr>
              <a:t>R. Selznick</a:t>
            </a:r>
          </a:p>
        </p:txBody>
      </p:sp>
    </p:spTree>
    <p:extLst>
      <p:ext uri="{BB962C8B-B14F-4D97-AF65-F5344CB8AC3E}">
        <p14:creationId xmlns:p14="http://schemas.microsoft.com/office/powerpoint/2010/main" val="3892734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1"/>
            <a:ext cx="7315200" cy="685800"/>
          </a:xfrm>
        </p:spPr>
        <p:txBody>
          <a:bodyPr>
            <a:normAutofit fontScale="90000"/>
          </a:bodyPr>
          <a:lstStyle/>
          <a:p>
            <a:r>
              <a:rPr lang="en-US" b="1" dirty="0">
                <a:solidFill>
                  <a:srgbClr val="FFC000"/>
                </a:solidFill>
                <a:latin typeface="Arial" panose="020B0604020202020204" pitchFamily="34" charset="0"/>
                <a:ea typeface="Book Antiqua" charset="0"/>
                <a:cs typeface="Arial" panose="020B0604020202020204" pitchFamily="34" charset="0"/>
              </a:rPr>
              <a:t>Considerations</a:t>
            </a:r>
            <a:endParaRPr lang="en-US" b="1" dirty="0">
              <a:solidFill>
                <a:srgbClr val="FFC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990600"/>
            <a:ext cx="8153400" cy="5562599"/>
          </a:xfrm>
        </p:spPr>
        <p:txBody>
          <a:bodyPr>
            <a:normAutofit/>
          </a:bodyPr>
          <a:lstStyle/>
          <a:p>
            <a:pPr lvl="1">
              <a:buFont typeface="Wingdings" panose="05000000000000000000" pitchFamily="2" charset="2"/>
              <a:buChar char="ü"/>
            </a:pPr>
            <a:r>
              <a:rPr lang="en-US" sz="2800" dirty="0">
                <a:latin typeface="Arial" panose="020B0604020202020204" pitchFamily="34" charset="0"/>
                <a:ea typeface="Book Antiqua" charset="0"/>
                <a:cs typeface="Arial" panose="020B0604020202020204" pitchFamily="34" charset="0"/>
              </a:rPr>
              <a:t>What assessments/measures currently in use?</a:t>
            </a:r>
          </a:p>
          <a:p>
            <a:pPr lvl="3">
              <a:buFont typeface="Wingdings" panose="05000000000000000000" pitchFamily="2" charset="2"/>
              <a:buChar char="ü"/>
            </a:pPr>
            <a:r>
              <a:rPr lang="en-US" sz="2400" dirty="0">
                <a:latin typeface="Arial" panose="020B0604020202020204" pitchFamily="34" charset="0"/>
                <a:ea typeface="Book Antiqua" charset="0"/>
                <a:cs typeface="Arial" panose="020B0604020202020204" pitchFamily="34" charset="0"/>
              </a:rPr>
              <a:t>Reliable</a:t>
            </a:r>
          </a:p>
          <a:p>
            <a:pPr lvl="3">
              <a:buFont typeface="Wingdings" panose="05000000000000000000" pitchFamily="2" charset="2"/>
              <a:buChar char="ü"/>
            </a:pPr>
            <a:r>
              <a:rPr lang="en-US" sz="2400" dirty="0">
                <a:latin typeface="Arial" panose="020B0604020202020204" pitchFamily="34" charset="0"/>
                <a:ea typeface="Book Antiqua" charset="0"/>
                <a:cs typeface="Arial" panose="020B0604020202020204" pitchFamily="34" charset="0"/>
              </a:rPr>
              <a:t>Valid</a:t>
            </a:r>
          </a:p>
          <a:p>
            <a:pPr lvl="3">
              <a:buFont typeface="Wingdings" panose="05000000000000000000" pitchFamily="2" charset="2"/>
              <a:buChar char="ü"/>
            </a:pPr>
            <a:r>
              <a:rPr lang="en-US" sz="2400" dirty="0">
                <a:latin typeface="Arial" panose="020B0604020202020204" pitchFamily="34" charset="0"/>
                <a:ea typeface="Book Antiqua" charset="0"/>
                <a:cs typeface="Arial" panose="020B0604020202020204" pitchFamily="34" charset="0"/>
              </a:rPr>
              <a:t>Criterion-referenced</a:t>
            </a:r>
          </a:p>
          <a:p>
            <a:pPr lvl="3">
              <a:buFont typeface="Wingdings" panose="05000000000000000000" pitchFamily="2" charset="2"/>
              <a:buChar char="ü"/>
            </a:pPr>
            <a:r>
              <a:rPr lang="en-US" sz="2400" dirty="0">
                <a:latin typeface="Arial" panose="020B0604020202020204" pitchFamily="34" charset="0"/>
                <a:ea typeface="Book Antiqua" charset="0"/>
                <a:cs typeface="Arial" panose="020B0604020202020204" pitchFamily="34" charset="0"/>
              </a:rPr>
              <a:t>Formal and informal</a:t>
            </a:r>
          </a:p>
          <a:p>
            <a:pPr lvl="1">
              <a:buFont typeface="Wingdings" panose="05000000000000000000" pitchFamily="2" charset="2"/>
              <a:buChar char="ü"/>
            </a:pPr>
            <a:r>
              <a:rPr lang="en-US" sz="2800" dirty="0">
                <a:latin typeface="Arial" panose="020B0604020202020204" pitchFamily="34" charset="0"/>
                <a:ea typeface="Book Antiqua" charset="0"/>
                <a:cs typeface="Arial" panose="020B0604020202020204" pitchFamily="34" charset="0"/>
              </a:rPr>
              <a:t>Does the tool align with the guidance?</a:t>
            </a:r>
          </a:p>
          <a:p>
            <a:pPr lvl="1">
              <a:buFont typeface="Wingdings" panose="05000000000000000000" pitchFamily="2" charset="2"/>
              <a:buChar char="ü"/>
            </a:pPr>
            <a:r>
              <a:rPr lang="en-US" sz="2800" dirty="0">
                <a:latin typeface="Arial" panose="020B0604020202020204" pitchFamily="34" charset="0"/>
                <a:ea typeface="Book Antiqua" charset="0"/>
                <a:cs typeface="Arial" panose="020B0604020202020204" pitchFamily="34" charset="0"/>
              </a:rPr>
              <a:t>Is that data detailed enough?</a:t>
            </a:r>
          </a:p>
          <a:p>
            <a:pPr lvl="3">
              <a:buFont typeface="Wingdings" panose="05000000000000000000" pitchFamily="2" charset="2"/>
              <a:buChar char="ü"/>
            </a:pPr>
            <a:r>
              <a:rPr lang="en-US" sz="2400" dirty="0">
                <a:latin typeface="Arial" panose="020B0604020202020204" pitchFamily="34" charset="0"/>
                <a:ea typeface="Book Antiqua" charset="0"/>
                <a:cs typeface="Arial" panose="020B0604020202020204" pitchFamily="34" charset="0"/>
              </a:rPr>
              <a:t>Small group instruction</a:t>
            </a:r>
          </a:p>
          <a:p>
            <a:pPr lvl="1">
              <a:buFont typeface="Wingdings" panose="05000000000000000000" pitchFamily="2" charset="2"/>
              <a:buChar char="ü"/>
            </a:pPr>
            <a:r>
              <a:rPr lang="en-US" sz="2800" dirty="0">
                <a:latin typeface="Arial" panose="020B0604020202020204" pitchFamily="34" charset="0"/>
                <a:ea typeface="Book Antiqua" charset="0"/>
                <a:cs typeface="Arial" panose="020B0604020202020204" pitchFamily="34" charset="0"/>
              </a:rPr>
              <a:t>Who is collecting/sharing the data?</a:t>
            </a:r>
          </a:p>
          <a:p>
            <a:pPr lvl="1">
              <a:buFont typeface="Wingdings" panose="05000000000000000000" pitchFamily="2" charset="2"/>
              <a:buChar char="ü"/>
            </a:pPr>
            <a:r>
              <a:rPr lang="en-US" sz="2800" dirty="0">
                <a:latin typeface="Arial" panose="020B0604020202020204" pitchFamily="34" charset="0"/>
                <a:ea typeface="Book Antiqua" charset="0"/>
                <a:cs typeface="Arial" panose="020B0604020202020204" pitchFamily="34" charset="0"/>
              </a:rPr>
              <a:t>Implications for Tier 1 instruction?</a:t>
            </a:r>
          </a:p>
          <a:p>
            <a:pPr marL="320040" lvl="1" indent="0">
              <a:buNone/>
            </a:pPr>
            <a:endParaRPr lang="en-US" sz="2800" dirty="0">
              <a:latin typeface="Book Antiqua" charset="0"/>
              <a:ea typeface="Book Antiqua" charset="0"/>
              <a:cs typeface="Book Antiqua" charset="0"/>
            </a:endParaRPr>
          </a:p>
          <a:p>
            <a:endParaRPr lang="en-US" dirty="0"/>
          </a:p>
        </p:txBody>
      </p:sp>
    </p:spTree>
    <p:extLst>
      <p:ext uri="{BB962C8B-B14F-4D97-AF65-F5344CB8AC3E}">
        <p14:creationId xmlns:p14="http://schemas.microsoft.com/office/powerpoint/2010/main" val="1159483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315200" cy="2514599"/>
          </a:xfrm>
        </p:spPr>
        <p:txBody>
          <a:bodyPr>
            <a:normAutofit/>
          </a:bodyPr>
          <a:lstStyle/>
          <a:p>
            <a:pPr algn="ctr"/>
            <a:r>
              <a:rPr lang="en-US" dirty="0">
                <a:solidFill>
                  <a:srgbClr val="FFC000"/>
                </a:solidFill>
              </a:rPr>
              <a:t>Data Collection</a:t>
            </a:r>
          </a:p>
        </p:txBody>
      </p:sp>
    </p:spTree>
    <p:extLst>
      <p:ext uri="{BB962C8B-B14F-4D97-AF65-F5344CB8AC3E}">
        <p14:creationId xmlns:p14="http://schemas.microsoft.com/office/powerpoint/2010/main" val="2608510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1"/>
            <a:ext cx="7315200" cy="838200"/>
          </a:xfrm>
        </p:spPr>
        <p:txBody>
          <a:bodyPr/>
          <a:lstStyle/>
          <a:p>
            <a:r>
              <a:rPr lang="en-US" dirty="0">
                <a:solidFill>
                  <a:srgbClr val="FFC000"/>
                </a:solidFill>
              </a:rPr>
              <a:t>Phonological awareness</a:t>
            </a:r>
          </a:p>
        </p:txBody>
      </p:sp>
      <p:sp>
        <p:nvSpPr>
          <p:cNvPr id="3" name="Content Placeholder 2"/>
          <p:cNvSpPr>
            <a:spLocks noGrp="1"/>
          </p:cNvSpPr>
          <p:nvPr>
            <p:ph idx="1"/>
          </p:nvPr>
        </p:nvSpPr>
        <p:spPr>
          <a:xfrm>
            <a:off x="914400" y="1524000"/>
            <a:ext cx="7315200" cy="4495800"/>
          </a:xfrm>
        </p:spPr>
        <p:txBody>
          <a:bodyPr/>
          <a:lstStyle/>
          <a:p>
            <a:r>
              <a:rPr lang="en-US" sz="2400" dirty="0">
                <a:latin typeface="Arial" panose="020B0604020202020204" pitchFamily="34" charset="0"/>
                <a:cs typeface="Arial" panose="020B0604020202020204" pitchFamily="34" charset="0"/>
              </a:rPr>
              <a:t>Underlying cause of decoding difficulties</a:t>
            </a:r>
          </a:p>
          <a:p>
            <a:r>
              <a:rPr lang="en-US" sz="2400" dirty="0">
                <a:latin typeface="Arial" panose="020B0604020202020204" pitchFamily="34" charset="0"/>
                <a:cs typeface="Arial" panose="020B0604020202020204" pitchFamily="34" charset="0"/>
              </a:rPr>
              <a:t>Develops on a continuum</a:t>
            </a:r>
          </a:p>
          <a:p>
            <a:pPr lvl="1"/>
            <a:r>
              <a:rPr lang="en-US" sz="2400" dirty="0">
                <a:latin typeface="Arial" panose="020B0604020202020204" pitchFamily="34" charset="0"/>
                <a:cs typeface="Arial" panose="020B0604020202020204" pitchFamily="34" charset="0"/>
              </a:rPr>
              <a:t>Large skills to small</a:t>
            </a:r>
          </a:p>
          <a:p>
            <a:pPr lvl="1"/>
            <a:r>
              <a:rPr lang="en-US" sz="2400" dirty="0">
                <a:latin typeface="Arial" panose="020B0604020202020204" pitchFamily="34" charset="0"/>
                <a:cs typeface="Arial" panose="020B0604020202020204" pitchFamily="34" charset="0"/>
              </a:rPr>
              <a:t>Advanced PA skills </a:t>
            </a:r>
          </a:p>
          <a:p>
            <a:pPr lvl="1"/>
            <a:r>
              <a:rPr lang="en-US" sz="2400" dirty="0">
                <a:latin typeface="Arial" panose="020B0604020202020204" pitchFamily="34" charset="0"/>
                <a:cs typeface="Arial" panose="020B0604020202020204" pitchFamily="34" charset="0"/>
              </a:rPr>
              <a:t>How much is enough?</a:t>
            </a:r>
          </a:p>
          <a:p>
            <a:r>
              <a:rPr lang="en-US" sz="2400" dirty="0">
                <a:latin typeface="Arial" panose="020B0604020202020204" pitchFamily="34" charset="0"/>
                <a:cs typeface="Arial" panose="020B0604020202020204" pitchFamily="34" charset="0"/>
              </a:rPr>
              <a:t>Must be explicitly and systematically addressed</a:t>
            </a:r>
          </a:p>
          <a:p>
            <a:pPr lvl="1"/>
            <a:r>
              <a:rPr lang="en-US" sz="2400" dirty="0">
                <a:latin typeface="Arial" panose="020B0604020202020204" pitchFamily="34" charset="0"/>
                <a:cs typeface="Arial" panose="020B0604020202020204" pitchFamily="34" charset="0"/>
              </a:rPr>
              <a:t>Intentional not incidental</a:t>
            </a:r>
          </a:p>
          <a:p>
            <a:r>
              <a:rPr lang="en-US" sz="2400" dirty="0">
                <a:latin typeface="Arial" panose="020B0604020202020204" pitchFamily="34" charset="0"/>
                <a:cs typeface="Arial" panose="020B0604020202020204" pitchFamily="34" charset="0"/>
              </a:rPr>
              <a:t>Continues beyond 3</a:t>
            </a:r>
            <a:r>
              <a:rPr lang="en-US" sz="2400" baseline="30000" dirty="0">
                <a:latin typeface="Arial" panose="020B0604020202020204" pitchFamily="34" charset="0"/>
                <a:cs typeface="Arial" panose="020B0604020202020204" pitchFamily="34" charset="0"/>
              </a:rPr>
              <a:t>rd</a:t>
            </a:r>
            <a:r>
              <a:rPr lang="en-US" sz="2400" dirty="0">
                <a:latin typeface="Arial" panose="020B0604020202020204" pitchFamily="34" charset="0"/>
                <a:cs typeface="Arial" panose="020B0604020202020204" pitchFamily="34" charset="0"/>
              </a:rPr>
              <a:t> grade</a:t>
            </a:r>
          </a:p>
          <a:p>
            <a:endParaRPr lang="en-US" dirty="0"/>
          </a:p>
          <a:p>
            <a:endParaRPr lang="en-US" dirty="0"/>
          </a:p>
        </p:txBody>
      </p:sp>
    </p:spTree>
    <p:extLst>
      <p:ext uri="{BB962C8B-B14F-4D97-AF65-F5344CB8AC3E}">
        <p14:creationId xmlns:p14="http://schemas.microsoft.com/office/powerpoint/2010/main" val="479201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descr="C:\Users\stuckk\AppData\Local\Microsoft\Windows\Temporary Internet Files\Content.IE5\H8GHZ7NW\©-iQoncept-Fotolia.com_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6200" y="2791968"/>
            <a:ext cx="1371600" cy="1274064"/>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descr="C:\Users\stuckk\AppData\Local\Microsoft\Windows\Temporary Internet Files\Content.IE5\H8GHZ7NW\©-iQoncept-Fotolia.com_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6200" y="2791968"/>
            <a:ext cx="1371600" cy="1274064"/>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C:\Users\stuckk\AppData\Local\Microsoft\Windows\Temporary Internet Files\Content.IE5\H8GHZ7NW\©-iQoncept-Fotolia.com_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4000" cy="6917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0665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315200" cy="588885"/>
          </a:xfrm>
        </p:spPr>
        <p:txBody>
          <a:bodyPr>
            <a:normAutofit/>
          </a:bodyPr>
          <a:lstStyle/>
          <a:p>
            <a:pPr algn="ctr"/>
            <a:r>
              <a:rPr lang="en-US" sz="3200" dirty="0">
                <a:latin typeface="Book Antiqua" panose="02040602050305030304" pitchFamily="18" charset="0"/>
              </a:rPr>
              <a:t>Please provide us feedback..</a:t>
            </a:r>
          </a:p>
        </p:txBody>
      </p:sp>
      <p:pic>
        <p:nvPicPr>
          <p:cNvPr id="4" name="Picture 2" descr="C:\Users\jamesd2\Desktop\static_qr_code_without_logo.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0" y="2057400"/>
            <a:ext cx="3166269" cy="316626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057400" y="5562600"/>
            <a:ext cx="5843266" cy="646331"/>
          </a:xfrm>
          <a:prstGeom prst="rect">
            <a:avLst/>
          </a:prstGeom>
          <a:noFill/>
        </p:spPr>
        <p:txBody>
          <a:bodyPr wrap="none" rtlCol="0">
            <a:spAutoFit/>
          </a:bodyPr>
          <a:lstStyle/>
          <a:p>
            <a:r>
              <a:rPr lang="en-US" dirty="0">
                <a:solidFill>
                  <a:srgbClr val="FFC000"/>
                </a:solidFill>
                <a:latin typeface="Book Antiqua" panose="02040602050305030304" pitchFamily="18" charset="0"/>
              </a:rPr>
              <a:t>https://www.surveymonkey.com/r/OCCREvaluation</a:t>
            </a:r>
          </a:p>
          <a:p>
            <a:endParaRPr lang="en-US" dirty="0"/>
          </a:p>
        </p:txBody>
      </p:sp>
    </p:spTree>
    <p:extLst>
      <p:ext uri="{BB962C8B-B14F-4D97-AF65-F5344CB8AC3E}">
        <p14:creationId xmlns:p14="http://schemas.microsoft.com/office/powerpoint/2010/main" val="3765900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1"/>
            <a:ext cx="7734300" cy="609599"/>
          </a:xfrm>
        </p:spPr>
        <p:txBody>
          <a:bodyPr>
            <a:normAutofit fontScale="90000"/>
          </a:bodyPr>
          <a:lstStyle/>
          <a:p>
            <a:pPr algn="ctr"/>
            <a:r>
              <a:rPr lang="en-US" sz="6000" b="1" dirty="0">
                <a:solidFill>
                  <a:srgbClr val="FFC000"/>
                </a:solidFill>
                <a:latin typeface="Book Antiqua" panose="02040602050305030304" pitchFamily="18" charset="0"/>
              </a:rPr>
              <a:t>Thank you!</a:t>
            </a:r>
          </a:p>
        </p:txBody>
      </p:sp>
      <p:sp>
        <p:nvSpPr>
          <p:cNvPr id="4" name="Content Placeholder 3"/>
          <p:cNvSpPr>
            <a:spLocks noGrp="1"/>
          </p:cNvSpPr>
          <p:nvPr>
            <p:ph idx="1"/>
          </p:nvPr>
        </p:nvSpPr>
        <p:spPr>
          <a:xfrm>
            <a:off x="609600" y="4267200"/>
            <a:ext cx="8458200" cy="2438400"/>
          </a:xfrm>
        </p:spPr>
        <p:txBody>
          <a:bodyPr>
            <a:normAutofit/>
          </a:bodyPr>
          <a:lstStyle/>
          <a:p>
            <a:pPr>
              <a:buNone/>
            </a:pPr>
            <a:endParaRPr lang="en-US" sz="2400" dirty="0">
              <a:latin typeface="Book Antiqua" pitchFamily="18" charset="0"/>
            </a:endParaRPr>
          </a:p>
          <a:p>
            <a:pPr>
              <a:buNone/>
            </a:pPr>
            <a:r>
              <a:rPr lang="en-US" sz="2400" dirty="0">
                <a:latin typeface="Book Antiqua" pitchFamily="18" charset="0"/>
              </a:rPr>
              <a:t>Kim Stuckey				</a:t>
            </a:r>
          </a:p>
          <a:p>
            <a:pPr>
              <a:buNone/>
            </a:pPr>
            <a:r>
              <a:rPr lang="en-US" sz="2400" dirty="0">
                <a:latin typeface="Book Antiqua" pitchFamily="18" charset="0"/>
              </a:rPr>
              <a:t>573-751-2584				</a:t>
            </a:r>
          </a:p>
          <a:p>
            <a:pPr>
              <a:buNone/>
            </a:pPr>
            <a:r>
              <a:rPr lang="en-US" sz="2400" dirty="0">
                <a:latin typeface="Book Antiqua" pitchFamily="18" charset="0"/>
              </a:rPr>
              <a:t>kim.stuckey@dese.mo.gov</a:t>
            </a:r>
          </a:p>
          <a:p>
            <a:pPr>
              <a:buNone/>
            </a:pPr>
            <a:r>
              <a:rPr lang="en-US" sz="2400" dirty="0">
                <a:latin typeface="Book Antiqua" pitchFamily="18" charset="0"/>
              </a:rPr>
              <a:t>Edmodo Group Code: fsj36g</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3716" y="838200"/>
            <a:ext cx="4800600" cy="3600450"/>
          </a:xfrm>
          <a:prstGeom prst="rect">
            <a:avLst/>
          </a:prstGeom>
        </p:spPr>
      </p:pic>
    </p:spTree>
    <p:extLst>
      <p:ext uri="{BB962C8B-B14F-4D97-AF65-F5344CB8AC3E}">
        <p14:creationId xmlns:p14="http://schemas.microsoft.com/office/powerpoint/2010/main" val="3661005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1"/>
            <a:ext cx="7315200" cy="914399"/>
          </a:xfrm>
        </p:spPr>
        <p:txBody>
          <a:bodyPr>
            <a:normAutofit/>
          </a:bodyPr>
          <a:lstStyle/>
          <a:p>
            <a:r>
              <a:rPr lang="en-US" sz="3600" dirty="0">
                <a:solidFill>
                  <a:srgbClr val="FFC000"/>
                </a:solidFill>
                <a:latin typeface="Book Antiqua" panose="02040602050305030304" pitchFamily="18" charset="0"/>
              </a:rPr>
              <a:t>Resources</a:t>
            </a:r>
          </a:p>
        </p:txBody>
      </p:sp>
      <p:sp>
        <p:nvSpPr>
          <p:cNvPr id="3" name="Content Placeholder 2"/>
          <p:cNvSpPr>
            <a:spLocks noGrp="1"/>
          </p:cNvSpPr>
          <p:nvPr>
            <p:ph idx="1"/>
          </p:nvPr>
        </p:nvSpPr>
        <p:spPr>
          <a:xfrm>
            <a:off x="914400" y="1295401"/>
            <a:ext cx="7315200" cy="5013960"/>
          </a:xfrm>
        </p:spPr>
        <p:txBody>
          <a:bodyPr/>
          <a:lstStyle/>
          <a:p>
            <a:r>
              <a:rPr lang="en-US" dirty="0">
                <a:latin typeface="Book Antiqua" pitchFamily="18" charset="0"/>
              </a:rPr>
              <a:t>Bowers, Peter, </a:t>
            </a:r>
            <a:r>
              <a:rPr lang="en-US" u="sng" dirty="0">
                <a:latin typeface="Book Antiqua" pitchFamily="18" charset="0"/>
              </a:rPr>
              <a:t>How the Written Word Works</a:t>
            </a:r>
            <a:r>
              <a:rPr lang="en-US" dirty="0">
                <a:latin typeface="Book Antiqua" pitchFamily="18" charset="0"/>
              </a:rPr>
              <a:t>, 2010</a:t>
            </a:r>
          </a:p>
          <a:p>
            <a:r>
              <a:rPr lang="en-US" dirty="0">
                <a:latin typeface="Book Antiqua" pitchFamily="18" charset="0"/>
              </a:rPr>
              <a:t>Henry, Marcia, </a:t>
            </a:r>
            <a:r>
              <a:rPr lang="en-US" u="sng" dirty="0">
                <a:latin typeface="Book Antiqua" pitchFamily="18" charset="0"/>
              </a:rPr>
              <a:t>Unlocking Literacy</a:t>
            </a:r>
            <a:r>
              <a:rPr lang="en-US" dirty="0">
                <a:latin typeface="Book Antiqua" pitchFamily="18" charset="0"/>
              </a:rPr>
              <a:t>, 2</a:t>
            </a:r>
            <a:r>
              <a:rPr lang="en-US" baseline="30000" dirty="0">
                <a:latin typeface="Book Antiqua" pitchFamily="18" charset="0"/>
              </a:rPr>
              <a:t>nd</a:t>
            </a:r>
            <a:r>
              <a:rPr lang="en-US" dirty="0">
                <a:latin typeface="Book Antiqua" pitchFamily="18" charset="0"/>
              </a:rPr>
              <a:t> Ed., 2010</a:t>
            </a:r>
          </a:p>
          <a:p>
            <a:r>
              <a:rPr lang="en-US" dirty="0">
                <a:latin typeface="Book Antiqua" pitchFamily="18" charset="0"/>
              </a:rPr>
              <a:t>Kilpatrick, David, </a:t>
            </a:r>
            <a:r>
              <a:rPr lang="en-US" u="sng" dirty="0">
                <a:latin typeface="Book Antiqua" pitchFamily="18" charset="0"/>
              </a:rPr>
              <a:t>Equipped for Reading Success</a:t>
            </a:r>
            <a:r>
              <a:rPr lang="en-US" dirty="0">
                <a:latin typeface="Book Antiqua" pitchFamily="18" charset="0"/>
              </a:rPr>
              <a:t>, 2016</a:t>
            </a:r>
          </a:p>
          <a:p>
            <a:r>
              <a:rPr lang="en-US" dirty="0">
                <a:latin typeface="Book Antiqua" pitchFamily="18" charset="0"/>
              </a:rPr>
              <a:t>Kilpatrick, David, </a:t>
            </a:r>
            <a:r>
              <a:rPr lang="en-US" u="sng" dirty="0">
                <a:latin typeface="Book Antiqua" pitchFamily="18" charset="0"/>
              </a:rPr>
              <a:t>Essentials of Assessing, Preventing and Overcoming Reading Difficulties</a:t>
            </a:r>
            <a:r>
              <a:rPr lang="en-US" dirty="0">
                <a:latin typeface="Book Antiqua" pitchFamily="18" charset="0"/>
              </a:rPr>
              <a:t>, 2015</a:t>
            </a:r>
          </a:p>
          <a:p>
            <a:r>
              <a:rPr lang="en-US" dirty="0">
                <a:latin typeface="Book Antiqua" pitchFamily="18" charset="0"/>
              </a:rPr>
              <a:t>Selznick, Richard, </a:t>
            </a:r>
            <a:r>
              <a:rPr lang="en-US" u="sng" dirty="0">
                <a:latin typeface="Book Antiqua" pitchFamily="18" charset="0"/>
              </a:rPr>
              <a:t>Dyslexia Screening</a:t>
            </a:r>
            <a:r>
              <a:rPr lang="en-US" dirty="0">
                <a:latin typeface="Book Antiqua" pitchFamily="18" charset="0"/>
              </a:rPr>
              <a:t>, 2015</a:t>
            </a:r>
          </a:p>
          <a:p>
            <a:pPr marL="45720" indent="0">
              <a:buNone/>
            </a:pPr>
            <a:endParaRPr lang="en-US" dirty="0"/>
          </a:p>
        </p:txBody>
      </p:sp>
    </p:spTree>
    <p:extLst>
      <p:ext uri="{BB962C8B-B14F-4D97-AF65-F5344CB8AC3E}">
        <p14:creationId xmlns:p14="http://schemas.microsoft.com/office/powerpoint/2010/main" val="6586476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1"/>
            <a:ext cx="7315200" cy="685800"/>
          </a:xfrm>
        </p:spPr>
        <p:txBody>
          <a:bodyPr>
            <a:normAutofit fontScale="90000"/>
          </a:bodyPr>
          <a:lstStyle/>
          <a:p>
            <a:r>
              <a:rPr lang="en-US" dirty="0">
                <a:solidFill>
                  <a:srgbClr val="FFC000"/>
                </a:solidFill>
                <a:latin typeface="Book Antiqua" panose="02040602050305030304" pitchFamily="18" charset="0"/>
              </a:rPr>
              <a:t>References</a:t>
            </a:r>
          </a:p>
        </p:txBody>
      </p:sp>
      <p:sp>
        <p:nvSpPr>
          <p:cNvPr id="3" name="Content Placeholder 2"/>
          <p:cNvSpPr>
            <a:spLocks noGrp="1"/>
          </p:cNvSpPr>
          <p:nvPr>
            <p:ph idx="1"/>
          </p:nvPr>
        </p:nvSpPr>
        <p:spPr>
          <a:xfrm>
            <a:off x="914400" y="1295400"/>
            <a:ext cx="7315200" cy="5257799"/>
          </a:xfrm>
        </p:spPr>
        <p:txBody>
          <a:bodyPr/>
          <a:lstStyle/>
          <a:p>
            <a:r>
              <a:rPr lang="en-US" dirty="0">
                <a:latin typeface="Book Antiqua" pitchFamily="18" charset="0"/>
              </a:rPr>
              <a:t>Begintoread.com; http://www.begintoread.com/research/</a:t>
            </a:r>
            <a:br>
              <a:rPr lang="en-US" dirty="0">
                <a:latin typeface="Book Antiqua" pitchFamily="18" charset="0"/>
              </a:rPr>
            </a:br>
            <a:r>
              <a:rPr lang="en-US" dirty="0">
                <a:latin typeface="Book Antiqua" pitchFamily="18" charset="0"/>
              </a:rPr>
              <a:t>literacystatistics.html</a:t>
            </a:r>
          </a:p>
          <a:p>
            <a:r>
              <a:rPr lang="en-US" dirty="0" err="1">
                <a:latin typeface="Book Antiqua" pitchFamily="18" charset="0"/>
              </a:rPr>
              <a:t>Ehri</a:t>
            </a:r>
            <a:r>
              <a:rPr lang="en-US" dirty="0">
                <a:latin typeface="Book Antiqua" pitchFamily="18" charset="0"/>
              </a:rPr>
              <a:t>, Linnea;</a:t>
            </a:r>
            <a:r>
              <a:rPr lang="en-US" i="1" dirty="0">
                <a:latin typeface="Book Antiqua" panose="02040602050305030304" pitchFamily="18" charset="0"/>
              </a:rPr>
              <a:t> Development of Sight Word Reading: Phases and Findings</a:t>
            </a:r>
            <a:r>
              <a:rPr lang="en-US" dirty="0">
                <a:latin typeface="Book Antiqua" panose="02040602050305030304" pitchFamily="18" charset="0"/>
              </a:rPr>
              <a:t>,</a:t>
            </a:r>
            <a:r>
              <a:rPr lang="en-US" u="sng" dirty="0">
                <a:latin typeface="Book Antiqua" panose="02040602050305030304" pitchFamily="18" charset="0"/>
              </a:rPr>
              <a:t> The Science of Reading, A Handbook, </a:t>
            </a:r>
            <a:r>
              <a:rPr lang="en-US" dirty="0">
                <a:latin typeface="Book Antiqua" panose="02040602050305030304" pitchFamily="18" charset="0"/>
              </a:rPr>
              <a:t>Chapter 8, Blackwell Publishing, 2005. </a:t>
            </a:r>
          </a:p>
          <a:p>
            <a:r>
              <a:rPr lang="en-US" dirty="0" err="1">
                <a:latin typeface="Book Antiqua" panose="02040602050305030304" pitchFamily="18" charset="0"/>
              </a:rPr>
              <a:t>Dehaene</a:t>
            </a:r>
            <a:r>
              <a:rPr lang="en-US" dirty="0">
                <a:latin typeface="Book Antiqua" panose="02040602050305030304" pitchFamily="18" charset="0"/>
              </a:rPr>
              <a:t>, </a:t>
            </a:r>
            <a:r>
              <a:rPr lang="en-US" dirty="0" err="1">
                <a:latin typeface="Book Antiqua" panose="02040602050305030304" pitchFamily="18" charset="0"/>
              </a:rPr>
              <a:t>Stanislas</a:t>
            </a:r>
            <a:r>
              <a:rPr lang="en-US" dirty="0">
                <a:latin typeface="Book Antiqua" panose="02040602050305030304" pitchFamily="18" charset="0"/>
              </a:rPr>
              <a:t>, </a:t>
            </a:r>
            <a:r>
              <a:rPr lang="en-US" u="sng" dirty="0">
                <a:latin typeface="Book Antiqua" pitchFamily="18" charset="0"/>
              </a:rPr>
              <a:t>Reading in the Brain, </a:t>
            </a:r>
            <a:r>
              <a:rPr lang="en-US" dirty="0">
                <a:latin typeface="Book Antiqua" pitchFamily="18" charset="0"/>
              </a:rPr>
              <a:t>2010.</a:t>
            </a:r>
          </a:p>
          <a:p>
            <a:r>
              <a:rPr lang="en-US" dirty="0">
                <a:latin typeface="Book Antiqua" pitchFamily="18" charset="0"/>
              </a:rPr>
              <a:t>www.dys-add.com, Bright Solutions for Dyslexia</a:t>
            </a:r>
          </a:p>
          <a:p>
            <a:r>
              <a:rPr lang="en-US" dirty="0" err="1">
                <a:latin typeface="Book Antiqua" pitchFamily="18" charset="0"/>
              </a:rPr>
              <a:t>Gaab</a:t>
            </a:r>
            <a:r>
              <a:rPr lang="en-US" dirty="0">
                <a:latin typeface="Book Antiqua" pitchFamily="18" charset="0"/>
              </a:rPr>
              <a:t>, Nadine, thegaablab.com/publications.html</a:t>
            </a:r>
          </a:p>
          <a:p>
            <a:r>
              <a:rPr lang="en-US" dirty="0">
                <a:latin typeface="Book Antiqua" pitchFamily="18" charset="0"/>
              </a:rPr>
              <a:t>Henry, Marcia, </a:t>
            </a:r>
            <a:r>
              <a:rPr lang="en-US" u="sng" dirty="0">
                <a:latin typeface="Book Antiqua" pitchFamily="18" charset="0"/>
              </a:rPr>
              <a:t>Unlocking Literacy</a:t>
            </a:r>
            <a:r>
              <a:rPr lang="en-US" dirty="0">
                <a:latin typeface="Book Antiqua" pitchFamily="18" charset="0"/>
              </a:rPr>
              <a:t>, 2</a:t>
            </a:r>
            <a:r>
              <a:rPr lang="en-US" baseline="30000" dirty="0">
                <a:latin typeface="Book Antiqua" pitchFamily="18" charset="0"/>
              </a:rPr>
              <a:t>nd</a:t>
            </a:r>
            <a:r>
              <a:rPr lang="en-US" dirty="0">
                <a:latin typeface="Book Antiqua" pitchFamily="18" charset="0"/>
              </a:rPr>
              <a:t> Ed. 2010</a:t>
            </a:r>
          </a:p>
          <a:p>
            <a:r>
              <a:rPr lang="en-US" dirty="0">
                <a:latin typeface="Book Antiqua" pitchFamily="18" charset="0"/>
              </a:rPr>
              <a:t>International Dyslexia Association www.eida.org</a:t>
            </a:r>
          </a:p>
          <a:p>
            <a:r>
              <a:rPr lang="en-US" dirty="0">
                <a:latin typeface="Book Antiqua" pitchFamily="18" charset="0"/>
              </a:rPr>
              <a:t>Kilpatrick, David, </a:t>
            </a:r>
            <a:r>
              <a:rPr lang="en-US" u="sng" dirty="0">
                <a:latin typeface="Book Antiqua" pitchFamily="18" charset="0"/>
              </a:rPr>
              <a:t>Equipped for Reading Success</a:t>
            </a:r>
            <a:r>
              <a:rPr lang="en-US" dirty="0">
                <a:latin typeface="Book Antiqua" pitchFamily="18" charset="0"/>
              </a:rPr>
              <a:t>, 2016</a:t>
            </a:r>
          </a:p>
          <a:p>
            <a:r>
              <a:rPr lang="en-US" dirty="0">
                <a:latin typeface="Book Antiqua" pitchFamily="18" charset="0"/>
              </a:rPr>
              <a:t>Kilpatrick, David, </a:t>
            </a:r>
            <a:r>
              <a:rPr lang="en-US" u="sng" dirty="0">
                <a:latin typeface="Book Antiqua" pitchFamily="18" charset="0"/>
              </a:rPr>
              <a:t>Essentials of Assessing, Preventing and Overcoming Reading Difficulties</a:t>
            </a:r>
            <a:r>
              <a:rPr lang="en-US" dirty="0">
                <a:latin typeface="Book Antiqua" pitchFamily="18" charset="0"/>
              </a:rPr>
              <a:t>, 2015</a:t>
            </a:r>
          </a:p>
          <a:p>
            <a:endParaRPr lang="en-US" dirty="0"/>
          </a:p>
        </p:txBody>
      </p:sp>
    </p:spTree>
    <p:extLst>
      <p:ext uri="{BB962C8B-B14F-4D97-AF65-F5344CB8AC3E}">
        <p14:creationId xmlns:p14="http://schemas.microsoft.com/office/powerpoint/2010/main" val="12215438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5200" cy="1154097"/>
          </a:xfrm>
        </p:spPr>
        <p:txBody>
          <a:bodyPr/>
          <a:lstStyle/>
          <a:p>
            <a:r>
              <a:rPr lang="en-US" dirty="0">
                <a:solidFill>
                  <a:srgbClr val="FFC000"/>
                </a:solidFill>
                <a:latin typeface="Book Antiqua" panose="02040602050305030304" pitchFamily="18" charset="0"/>
              </a:rPr>
              <a:t>References</a:t>
            </a:r>
          </a:p>
        </p:txBody>
      </p:sp>
      <p:sp>
        <p:nvSpPr>
          <p:cNvPr id="3" name="Content Placeholder 2"/>
          <p:cNvSpPr>
            <a:spLocks noGrp="1"/>
          </p:cNvSpPr>
          <p:nvPr>
            <p:ph idx="1"/>
          </p:nvPr>
        </p:nvSpPr>
        <p:spPr>
          <a:xfrm>
            <a:off x="914400" y="1676400"/>
            <a:ext cx="7315200" cy="5013960"/>
          </a:xfrm>
        </p:spPr>
        <p:txBody>
          <a:bodyPr/>
          <a:lstStyle/>
          <a:p>
            <a:r>
              <a:rPr lang="en-US" dirty="0">
                <a:latin typeface="Book Antiqua" pitchFamily="18" charset="0"/>
              </a:rPr>
              <a:t>Lyon, Reid, International Dyslexia Association Keynote, 2009</a:t>
            </a:r>
          </a:p>
          <a:p>
            <a:r>
              <a:rPr lang="en-US" dirty="0">
                <a:latin typeface="Book Antiqua" pitchFamily="18" charset="0"/>
              </a:rPr>
              <a:t>Moats, Louisa, Reading is Rocket Science, 1999</a:t>
            </a:r>
          </a:p>
          <a:p>
            <a:r>
              <a:rPr lang="en-US" dirty="0">
                <a:latin typeface="Book Antiqua" pitchFamily="18" charset="0"/>
              </a:rPr>
              <a:t>National Center for Learning Disabilities, www.ncld.org</a:t>
            </a:r>
          </a:p>
          <a:p>
            <a:r>
              <a:rPr lang="en-US" dirty="0" err="1">
                <a:latin typeface="Book Antiqua" pitchFamily="18" charset="0"/>
              </a:rPr>
              <a:t>Pegado</a:t>
            </a:r>
            <a:r>
              <a:rPr lang="en-US" dirty="0">
                <a:latin typeface="Book Antiqua" pitchFamily="18" charset="0"/>
              </a:rPr>
              <a:t>, Felipe,; Nakamura, </a:t>
            </a:r>
            <a:r>
              <a:rPr lang="en-US" dirty="0" err="1">
                <a:latin typeface="Book Antiqua" pitchFamily="18" charset="0"/>
              </a:rPr>
              <a:t>Kimihiro</a:t>
            </a:r>
            <a:r>
              <a:rPr lang="en-US" dirty="0">
                <a:latin typeface="Book Antiqua" pitchFamily="18" charset="0"/>
              </a:rPr>
              <a:t>,; Hannagan, Thomas, How does literacy break mirror invariance in the visual system, Frontiers in Psychology, July 2014</a:t>
            </a:r>
          </a:p>
          <a:p>
            <a:r>
              <a:rPr lang="en-US" dirty="0" err="1">
                <a:latin typeface="Book Antiqua" pitchFamily="18" charset="0"/>
              </a:rPr>
              <a:t>Shaywitz</a:t>
            </a:r>
            <a:r>
              <a:rPr lang="en-US" dirty="0">
                <a:latin typeface="Book Antiqua" pitchFamily="18" charset="0"/>
              </a:rPr>
              <a:t>, Sally; </a:t>
            </a:r>
            <a:r>
              <a:rPr lang="en-US" u="sng" dirty="0">
                <a:latin typeface="Book Antiqua" pitchFamily="18" charset="0"/>
              </a:rPr>
              <a:t>Overcoming Dyslexia</a:t>
            </a:r>
            <a:r>
              <a:rPr lang="en-US" dirty="0">
                <a:latin typeface="Book Antiqua" pitchFamily="18" charset="0"/>
              </a:rPr>
              <a:t>, 2003</a:t>
            </a:r>
          </a:p>
          <a:p>
            <a:r>
              <a:rPr lang="en-US" dirty="0">
                <a:latin typeface="Book Antiqua" pitchFamily="18" charset="0"/>
              </a:rPr>
              <a:t>Selznick, Richard; </a:t>
            </a:r>
            <a:r>
              <a:rPr lang="en-US" u="sng" dirty="0">
                <a:latin typeface="Book Antiqua" pitchFamily="18" charset="0"/>
              </a:rPr>
              <a:t>Dyslexia Screening</a:t>
            </a:r>
            <a:r>
              <a:rPr lang="en-US" dirty="0">
                <a:latin typeface="Book Antiqua" pitchFamily="18" charset="0"/>
              </a:rPr>
              <a:t>, 2015</a:t>
            </a:r>
          </a:p>
          <a:p>
            <a:r>
              <a:rPr lang="en-US" dirty="0" err="1">
                <a:latin typeface="Book Antiqua" pitchFamily="18" charset="0"/>
              </a:rPr>
              <a:t>Torgesen</a:t>
            </a:r>
            <a:r>
              <a:rPr lang="en-US" dirty="0">
                <a:latin typeface="Book Antiqua" pitchFamily="18" charset="0"/>
              </a:rPr>
              <a:t>, Joseph K, Avoiding the Devastating Downward </a:t>
            </a:r>
            <a:r>
              <a:rPr lang="en-US" dirty="0" err="1">
                <a:latin typeface="Book Antiqua" pitchFamily="18" charset="0"/>
              </a:rPr>
              <a:t>Sprial</a:t>
            </a:r>
            <a:r>
              <a:rPr lang="en-US" dirty="0">
                <a:latin typeface="Book Antiqua" pitchFamily="18" charset="0"/>
              </a:rPr>
              <a:t>, www.aft.org/periodical/american-educator/fall-2004/avoiding-devasting-downward-sprial</a:t>
            </a:r>
          </a:p>
          <a:p>
            <a:endParaRPr lang="en-US" dirty="0"/>
          </a:p>
        </p:txBody>
      </p:sp>
    </p:spTree>
    <p:extLst>
      <p:ext uri="{BB962C8B-B14F-4D97-AF65-F5344CB8AC3E}">
        <p14:creationId xmlns:p14="http://schemas.microsoft.com/office/powerpoint/2010/main" val="283995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1"/>
            <a:ext cx="7315200" cy="685799"/>
          </a:xfrm>
        </p:spPr>
        <p:txBody>
          <a:bodyPr>
            <a:normAutofit/>
          </a:bodyPr>
          <a:lstStyle/>
          <a:p>
            <a:pPr algn="ctr"/>
            <a:r>
              <a:rPr lang="en-US" sz="3600" b="1" dirty="0">
                <a:solidFill>
                  <a:srgbClr val="FFC000"/>
                </a:solidFill>
                <a:latin typeface="Arial" panose="020B0604020202020204" pitchFamily="34" charset="0"/>
                <a:cs typeface="Arial" panose="020B0604020202020204" pitchFamily="34" charset="0"/>
              </a:rPr>
              <a:t>Dyslexia is..</a:t>
            </a:r>
          </a:p>
        </p:txBody>
      </p:sp>
      <p:sp>
        <p:nvSpPr>
          <p:cNvPr id="3" name="Content Placeholder 2"/>
          <p:cNvSpPr>
            <a:spLocks noGrp="1"/>
          </p:cNvSpPr>
          <p:nvPr>
            <p:ph sz="quarter" idx="1"/>
          </p:nvPr>
        </p:nvSpPr>
        <p:spPr>
          <a:xfrm>
            <a:off x="457200" y="990600"/>
            <a:ext cx="8229600" cy="5867400"/>
          </a:xfrm>
        </p:spPr>
        <p:txBody>
          <a:bodyPr>
            <a:normAutofit fontScale="92500" lnSpcReduction="20000"/>
          </a:bodyPr>
          <a:lstStyle/>
          <a:p>
            <a:pPr marL="0" indent="0">
              <a:buNone/>
            </a:pPr>
            <a:r>
              <a:rPr lang="en-US" sz="2200"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a specific learning disability</a:t>
            </a:r>
          </a:p>
          <a:p>
            <a:pPr marL="0" indent="0">
              <a:buNone/>
            </a:pPr>
            <a:endParaRPr lang="en-US" sz="1300" dirty="0">
              <a:latin typeface="Arial" panose="020B0604020202020204" pitchFamily="34" charset="0"/>
              <a:cs typeface="Arial" panose="020B0604020202020204" pitchFamily="34" charset="0"/>
            </a:endParaRPr>
          </a:p>
          <a:p>
            <a:pPr marL="0" indent="0">
              <a:buNone/>
            </a:pPr>
            <a:r>
              <a:rPr lang="en-US" sz="2200" dirty="0">
                <a:latin typeface="Arial" panose="020B0604020202020204" pitchFamily="34" charset="0"/>
                <a:cs typeface="Arial" panose="020B0604020202020204" pitchFamily="34" charset="0"/>
              </a:rPr>
              <a:t>• </a:t>
            </a:r>
            <a:r>
              <a:rPr lang="en-US" sz="2600" i="1" dirty="0">
                <a:latin typeface="Arial" panose="020B0604020202020204" pitchFamily="34" charset="0"/>
                <a:cs typeface="Arial" panose="020B0604020202020204" pitchFamily="34" charset="0"/>
              </a:rPr>
              <a:t>neurobiological</a:t>
            </a:r>
            <a:r>
              <a:rPr lang="en-US" sz="2600" dirty="0">
                <a:latin typeface="Arial" panose="020B0604020202020204" pitchFamily="34" charset="0"/>
                <a:cs typeface="Arial" panose="020B0604020202020204" pitchFamily="34" charset="0"/>
              </a:rPr>
              <a:t> in origin</a:t>
            </a:r>
          </a:p>
          <a:p>
            <a:pPr marL="0" indent="0">
              <a:buNone/>
            </a:pPr>
            <a:endParaRPr lang="en-US" sz="1300" dirty="0">
              <a:latin typeface="Arial" panose="020B0604020202020204" pitchFamily="34" charset="0"/>
              <a:cs typeface="Arial" panose="020B0604020202020204" pitchFamily="34" charset="0"/>
            </a:endParaRPr>
          </a:p>
          <a:p>
            <a:pPr marL="0" indent="0">
              <a:buNone/>
            </a:pPr>
            <a:r>
              <a:rPr lang="en-US" sz="2200"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characterized by difficulties with accurate and/or fluent word recognition and by poor spelling and decoding abilities</a:t>
            </a:r>
          </a:p>
          <a:p>
            <a:pPr marL="0" indent="0">
              <a:buNone/>
            </a:pPr>
            <a:endParaRPr lang="en-US" sz="1300" dirty="0">
              <a:latin typeface="Arial" panose="020B0604020202020204" pitchFamily="34" charset="0"/>
              <a:cs typeface="Arial" panose="020B0604020202020204" pitchFamily="34" charset="0"/>
            </a:endParaRPr>
          </a:p>
          <a:p>
            <a:pPr marL="0" indent="0">
              <a:buNone/>
            </a:pPr>
            <a:r>
              <a:rPr lang="en-US" sz="2200"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difficulties typically result from a deficit in the </a:t>
            </a:r>
            <a:r>
              <a:rPr lang="en-US" sz="2600" i="1" dirty="0">
                <a:latin typeface="Arial" panose="020B0604020202020204" pitchFamily="34" charset="0"/>
                <a:cs typeface="Arial" panose="020B0604020202020204" pitchFamily="34" charset="0"/>
              </a:rPr>
              <a:t>phonological component of language </a:t>
            </a:r>
          </a:p>
          <a:p>
            <a:pPr marL="0" indent="0">
              <a:buNone/>
            </a:pPr>
            <a:endParaRPr lang="en-US" sz="1300" dirty="0">
              <a:latin typeface="Arial" panose="020B0604020202020204" pitchFamily="34" charset="0"/>
              <a:cs typeface="Arial" panose="020B0604020202020204" pitchFamily="34" charset="0"/>
            </a:endParaRPr>
          </a:p>
          <a:p>
            <a:pPr marL="0" indent="0">
              <a:buNone/>
            </a:pPr>
            <a:r>
              <a:rPr lang="en-US" sz="2200"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difficulties often </a:t>
            </a:r>
            <a:r>
              <a:rPr lang="en-US" sz="2600" i="1" dirty="0">
                <a:latin typeface="Arial" panose="020B0604020202020204" pitchFamily="34" charset="0"/>
                <a:cs typeface="Arial" panose="020B0604020202020204" pitchFamily="34" charset="0"/>
              </a:rPr>
              <a:t>unexpected </a:t>
            </a:r>
            <a:r>
              <a:rPr lang="en-US" sz="2600" dirty="0">
                <a:latin typeface="Arial" panose="020B0604020202020204" pitchFamily="34" charset="0"/>
                <a:cs typeface="Arial" panose="020B0604020202020204" pitchFamily="34" charset="0"/>
              </a:rPr>
              <a:t>in relation to other cognitive abilities and the provision of effective classroom instruction</a:t>
            </a:r>
          </a:p>
          <a:p>
            <a:pPr marL="0" indent="0">
              <a:buNone/>
            </a:pPr>
            <a:endParaRPr lang="en-US" sz="1300" dirty="0">
              <a:latin typeface="Arial" panose="020B0604020202020204" pitchFamily="34" charset="0"/>
              <a:cs typeface="Arial" panose="020B0604020202020204" pitchFamily="34" charset="0"/>
            </a:endParaRPr>
          </a:p>
          <a:p>
            <a:pPr marL="0" indent="0">
              <a:buNone/>
            </a:pPr>
            <a:r>
              <a:rPr lang="en-US" sz="2600" dirty="0">
                <a:latin typeface="Arial" panose="020B0604020202020204" pitchFamily="34" charset="0"/>
                <a:cs typeface="Arial" panose="020B0604020202020204" pitchFamily="34" charset="0"/>
              </a:rPr>
              <a:t>• secondary consequences may include problems in reading comprehension and reduced reading experience that can impede growth of vocabulary and background knowledge.</a:t>
            </a:r>
          </a:p>
          <a:p>
            <a:pPr algn="r"/>
            <a:r>
              <a:rPr lang="en-US" sz="1600" i="1" dirty="0">
                <a:solidFill>
                  <a:srgbClr val="00B050"/>
                </a:solidFill>
                <a:latin typeface="Arial" panose="020B0604020202020204" pitchFamily="34" charset="0"/>
                <a:cs typeface="Arial" panose="020B0604020202020204" pitchFamily="34" charset="0"/>
              </a:rPr>
              <a:t>IDA/NICHD, 2002</a:t>
            </a:r>
          </a:p>
          <a:p>
            <a:pPr algn="r"/>
            <a:endParaRPr lang="en-US" sz="2000" dirty="0">
              <a:latin typeface="Book Antiqua" pitchFamily="18" charset="0"/>
            </a:endParaRPr>
          </a:p>
        </p:txBody>
      </p:sp>
    </p:spTree>
    <p:extLst>
      <p:ext uri="{BB962C8B-B14F-4D97-AF65-F5344CB8AC3E}">
        <p14:creationId xmlns:p14="http://schemas.microsoft.com/office/powerpoint/2010/main" val="111453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371600"/>
            <a:ext cx="5667188" cy="3794125"/>
          </a:xfrm>
        </p:spPr>
      </p:pic>
      <p:sp>
        <p:nvSpPr>
          <p:cNvPr id="5" name="TextBox 4"/>
          <p:cNvSpPr txBox="1"/>
          <p:nvPr/>
        </p:nvSpPr>
        <p:spPr>
          <a:xfrm>
            <a:off x="3505200" y="6477000"/>
            <a:ext cx="4108817" cy="261610"/>
          </a:xfrm>
          <a:prstGeom prst="rect">
            <a:avLst/>
          </a:prstGeom>
          <a:noFill/>
        </p:spPr>
        <p:txBody>
          <a:bodyPr wrap="none" rtlCol="0">
            <a:spAutoFit/>
          </a:bodyPr>
          <a:lstStyle/>
          <a:p>
            <a:r>
              <a:rPr lang="en-US" sz="1100" i="1" dirty="0">
                <a:solidFill>
                  <a:srgbClr val="FFC000"/>
                </a:solidFill>
                <a:latin typeface="Book Antiqua" panose="02040602050305030304" pitchFamily="18" charset="0"/>
              </a:rPr>
              <a:t>Source: http://quantum-mind.co.uk/dehaene-on-reading-in-the-brain/</a:t>
            </a:r>
          </a:p>
        </p:txBody>
      </p:sp>
    </p:spTree>
    <p:extLst>
      <p:ext uri="{BB962C8B-B14F-4D97-AF65-F5344CB8AC3E}">
        <p14:creationId xmlns:p14="http://schemas.microsoft.com/office/powerpoint/2010/main" val="1316903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1"/>
            <a:ext cx="7315200" cy="838199"/>
          </a:xfrm>
        </p:spPr>
        <p:txBody>
          <a:bodyPr>
            <a:normAutofit/>
          </a:bodyPr>
          <a:lstStyle/>
          <a:p>
            <a:pPr algn="ctr"/>
            <a:r>
              <a:rPr lang="en-US" dirty="0">
                <a:solidFill>
                  <a:srgbClr val="FFC000"/>
                </a:solidFill>
              </a:rPr>
              <a:t>Pre and Post Intervention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14562" y="2084387"/>
            <a:ext cx="4714875" cy="3486150"/>
          </a:xfrm>
        </p:spPr>
      </p:pic>
    </p:spTree>
    <p:extLst>
      <p:ext uri="{BB962C8B-B14F-4D97-AF65-F5344CB8AC3E}">
        <p14:creationId xmlns:p14="http://schemas.microsoft.com/office/powerpoint/2010/main" val="4171865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676" y="609600"/>
            <a:ext cx="7315200" cy="1066799"/>
          </a:xfrm>
        </p:spPr>
        <p:txBody>
          <a:bodyPr>
            <a:normAutofit fontScale="90000"/>
          </a:bodyPr>
          <a:lstStyle/>
          <a:p>
            <a:pPr algn="ctr"/>
            <a:r>
              <a:rPr lang="en-US" sz="4400" b="1" dirty="0">
                <a:solidFill>
                  <a:srgbClr val="FFC000"/>
                </a:solidFill>
                <a:ea typeface="Book Antiqua" charset="0"/>
                <a:cs typeface="Book Antiqua" charset="0"/>
              </a:rPr>
              <a:t>Elementary Characteristics</a:t>
            </a:r>
            <a:r>
              <a:rPr lang="en-US" dirty="0">
                <a:latin typeface="Book Antiqua" charset="0"/>
                <a:ea typeface="Book Antiqua" charset="0"/>
                <a:cs typeface="Book Antiqua" charset="0"/>
              </a:rPr>
              <a:t/>
            </a:r>
            <a:br>
              <a:rPr lang="en-US" dirty="0">
                <a:latin typeface="Book Antiqua" charset="0"/>
                <a:ea typeface="Book Antiqua" charset="0"/>
                <a:cs typeface="Book Antiqua" charset="0"/>
              </a:rPr>
            </a:br>
            <a:endParaRPr lang="en-US" dirty="0"/>
          </a:p>
        </p:txBody>
      </p:sp>
      <p:sp>
        <p:nvSpPr>
          <p:cNvPr id="3" name="Content Placeholder 2"/>
          <p:cNvSpPr>
            <a:spLocks noGrp="1"/>
          </p:cNvSpPr>
          <p:nvPr>
            <p:ph sz="quarter" idx="1"/>
          </p:nvPr>
        </p:nvSpPr>
        <p:spPr>
          <a:xfrm>
            <a:off x="838200" y="1310640"/>
            <a:ext cx="7315200" cy="4785360"/>
          </a:xfrm>
        </p:spPr>
        <p:txBody>
          <a:bodyPr>
            <a:normAutofit/>
          </a:bodyPr>
          <a:lstStyle/>
          <a:p>
            <a:pPr lvl="0">
              <a:buFont typeface="Wingdings" panose="05000000000000000000" pitchFamily="2" charset="2"/>
              <a:buChar char="ü"/>
            </a:pPr>
            <a:r>
              <a:rPr lang="en-US" sz="3200" dirty="0">
                <a:latin typeface="+mj-lt"/>
              </a:rPr>
              <a:t>Delayed speech</a:t>
            </a:r>
          </a:p>
          <a:p>
            <a:pPr lvl="0">
              <a:buFont typeface="Wingdings" panose="05000000000000000000" pitchFamily="2" charset="2"/>
              <a:buChar char="ü"/>
            </a:pPr>
            <a:r>
              <a:rPr lang="en-US" sz="3200" dirty="0">
                <a:latin typeface="+mj-lt"/>
              </a:rPr>
              <a:t>Mixing up sounds and syllables </a:t>
            </a:r>
          </a:p>
          <a:p>
            <a:pPr lvl="0">
              <a:buFont typeface="Wingdings" panose="05000000000000000000" pitchFamily="2" charset="2"/>
              <a:buChar char="ü"/>
            </a:pPr>
            <a:r>
              <a:rPr lang="en-US" sz="3200" dirty="0">
                <a:latin typeface="+mj-lt"/>
              </a:rPr>
              <a:t>Confusion over directionally based words</a:t>
            </a:r>
          </a:p>
          <a:p>
            <a:pPr lvl="0">
              <a:buFont typeface="Wingdings" panose="05000000000000000000" pitchFamily="2" charset="2"/>
              <a:buChar char="ü"/>
            </a:pPr>
            <a:r>
              <a:rPr lang="en-US" sz="3200" dirty="0">
                <a:latin typeface="+mj-lt"/>
              </a:rPr>
              <a:t>Late establishing a dominant hand</a:t>
            </a:r>
          </a:p>
          <a:p>
            <a:pPr lvl="0">
              <a:buFont typeface="Wingdings" panose="05000000000000000000" pitchFamily="2" charset="2"/>
              <a:buChar char="ü"/>
            </a:pPr>
            <a:r>
              <a:rPr lang="en-US" sz="3200" dirty="0">
                <a:latin typeface="+mj-lt"/>
              </a:rPr>
              <a:t>Difficulty learning a sequence</a:t>
            </a:r>
          </a:p>
          <a:p>
            <a:pPr lvl="0">
              <a:buFont typeface="Wingdings" panose="05000000000000000000" pitchFamily="2" charset="2"/>
              <a:buChar char="ü"/>
            </a:pPr>
            <a:r>
              <a:rPr lang="en-US" sz="3200" dirty="0">
                <a:latin typeface="+mj-lt"/>
              </a:rPr>
              <a:t>Trouble with the concept of rhyming</a:t>
            </a:r>
          </a:p>
          <a:p>
            <a:pPr lvl="0">
              <a:buFont typeface="Wingdings" panose="05000000000000000000" pitchFamily="2" charset="2"/>
              <a:buChar char="ü"/>
            </a:pPr>
            <a:r>
              <a:rPr lang="en-US" sz="3200" dirty="0">
                <a:latin typeface="+mj-lt"/>
              </a:rPr>
              <a:t>Poor Spelling</a:t>
            </a:r>
          </a:p>
          <a:p>
            <a:pPr lvl="1"/>
            <a:endParaRPr lang="en-US" sz="3000" dirty="0">
              <a:latin typeface="Book Antiqua" charset="0"/>
              <a:ea typeface="Book Antiqua" charset="0"/>
              <a:cs typeface="Book Antiqua" charset="0"/>
            </a:endParaRPr>
          </a:p>
        </p:txBody>
      </p:sp>
      <p:pic>
        <p:nvPicPr>
          <p:cNvPr id="4" name="Picture 3" descr="MO-DESE_CollegeCareer-1.png"/>
          <p:cNvPicPr>
            <a:picLocks noChangeAspect="1"/>
          </p:cNvPicPr>
          <p:nvPr/>
        </p:nvPicPr>
        <p:blipFill>
          <a:blip r:embed="rId2" cstate="print">
            <a:extLst>
              <a:ext uri="{BEBA8EAE-BF5A-486C-A8C5-ECC9F3942E4B}">
                <a14:imgProps xmlns:a14="http://schemas.microsoft.com/office/drawing/2010/main">
                  <a14:imgLayer r:embed="rId3">
                    <a14:imgEffect>
                      <a14:artisticCrisscrossEtching/>
                    </a14:imgEffect>
                  </a14:imgLayer>
                </a14:imgProps>
              </a:ext>
            </a:extLst>
          </a:blip>
          <a:srcRect b="17917"/>
          <a:stretch>
            <a:fillRect/>
          </a:stretch>
        </p:blipFill>
        <p:spPr bwMode="auto">
          <a:xfrm>
            <a:off x="6781800" y="5334000"/>
            <a:ext cx="2209800" cy="1143000"/>
          </a:xfrm>
          <a:prstGeom prst="rect">
            <a:avLst/>
          </a:prstGeom>
          <a:noFill/>
          <a:ln w="9525">
            <a:noFill/>
            <a:miter lim="800000"/>
            <a:headEnd/>
            <a:tailEnd/>
          </a:ln>
        </p:spPr>
      </p:pic>
    </p:spTree>
    <p:extLst>
      <p:ext uri="{BB962C8B-B14F-4D97-AF65-F5344CB8AC3E}">
        <p14:creationId xmlns:p14="http://schemas.microsoft.com/office/powerpoint/2010/main" val="3527015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685800"/>
            <a:ext cx="6629400" cy="2057400"/>
          </a:xfrm>
        </p:spPr>
        <p:txBody>
          <a:bodyPr anchor="ctr" anchorCtr="0"/>
          <a:lstStyle/>
          <a:p>
            <a:pPr algn="r"/>
            <a:r>
              <a:rPr lang="en-US" b="1" dirty="0"/>
              <a:t> </a:t>
            </a:r>
          </a:p>
        </p:txBody>
      </p:sp>
      <p:pic>
        <p:nvPicPr>
          <p:cNvPr id="4" name="Picture 3" descr="torch-color.png"/>
          <p:cNvPicPr>
            <a:picLocks noChangeAspect="1"/>
          </p:cNvPicPr>
          <p:nvPr/>
        </p:nvPicPr>
        <p:blipFill>
          <a:blip r:embed="rId3" cstate="print"/>
          <a:stretch>
            <a:fillRect/>
          </a:stretch>
        </p:blipFill>
        <p:spPr>
          <a:xfrm>
            <a:off x="457200" y="569566"/>
            <a:ext cx="1295400" cy="5109268"/>
          </a:xfrm>
          <a:prstGeom prst="rect">
            <a:avLst/>
          </a:prstGeom>
        </p:spPr>
      </p:pic>
      <p:sp>
        <p:nvSpPr>
          <p:cNvPr id="5" name="TextBox 4"/>
          <p:cNvSpPr txBox="1"/>
          <p:nvPr/>
        </p:nvSpPr>
        <p:spPr>
          <a:xfrm>
            <a:off x="2286000" y="3124200"/>
            <a:ext cx="6400800" cy="1384995"/>
          </a:xfrm>
          <a:prstGeom prst="rect">
            <a:avLst/>
          </a:prstGeom>
          <a:noFill/>
        </p:spPr>
        <p:txBody>
          <a:bodyPr wrap="square" rtlCol="0">
            <a:spAutoFit/>
          </a:bodyPr>
          <a:lstStyle/>
          <a:p>
            <a:pPr algn="ctr"/>
            <a:endParaRPr lang="en-US" sz="2800" b="1" dirty="0"/>
          </a:p>
          <a:p>
            <a:pPr algn="ctr"/>
            <a:endParaRPr lang="en-US" sz="2800" b="1" i="1" dirty="0"/>
          </a:p>
          <a:p>
            <a:pPr algn="ctr"/>
            <a:endParaRPr lang="en-US" sz="2800" b="1" dirty="0"/>
          </a:p>
        </p:txBody>
      </p:sp>
      <p:sp>
        <p:nvSpPr>
          <p:cNvPr id="7" name="TextBox 6"/>
          <p:cNvSpPr txBox="1"/>
          <p:nvPr/>
        </p:nvSpPr>
        <p:spPr>
          <a:xfrm>
            <a:off x="2190466" y="914400"/>
            <a:ext cx="6172200" cy="6137578"/>
          </a:xfrm>
          <a:prstGeom prst="rect">
            <a:avLst/>
          </a:prstGeom>
          <a:noFill/>
        </p:spPr>
        <p:txBody>
          <a:bodyPr wrap="square" rtlCol="0">
            <a:spAutoFit/>
          </a:bodyPr>
          <a:lstStyle/>
          <a:p>
            <a:pPr marL="457200" indent="-457200">
              <a:buSzPct val="80000"/>
              <a:buFont typeface="Wingdings" panose="05000000000000000000" pitchFamily="2" charset="2"/>
              <a:buChar char="ü"/>
            </a:pPr>
            <a:r>
              <a:rPr lang="en-US" sz="3200" dirty="0">
                <a:latin typeface="+mj-lt"/>
              </a:rPr>
              <a:t>Difficulty learning a new word even after multiple teachings</a:t>
            </a:r>
          </a:p>
          <a:p>
            <a:pPr lvl="1" indent="-457200">
              <a:spcBef>
                <a:spcPts val="700"/>
              </a:spcBef>
              <a:buSzPct val="80000"/>
              <a:buFont typeface="Wingdings" panose="05000000000000000000" pitchFamily="2" charset="2"/>
              <a:buChar char="ü"/>
            </a:pPr>
            <a:r>
              <a:rPr lang="en-US" sz="3200" dirty="0">
                <a:latin typeface="+mj-lt"/>
              </a:rPr>
              <a:t>Word Retrieval </a:t>
            </a:r>
          </a:p>
          <a:p>
            <a:pPr lvl="1" indent="-457200">
              <a:spcBef>
                <a:spcPts val="700"/>
              </a:spcBef>
              <a:buSzPct val="80000"/>
              <a:buFont typeface="Wingdings" panose="05000000000000000000" pitchFamily="2" charset="2"/>
              <a:buChar char="ü"/>
            </a:pPr>
            <a:r>
              <a:rPr lang="en-US" sz="3200" dirty="0">
                <a:latin typeface="+mj-lt"/>
              </a:rPr>
              <a:t>Trouble memorizing</a:t>
            </a:r>
          </a:p>
          <a:p>
            <a:pPr lvl="1" indent="-457200">
              <a:spcBef>
                <a:spcPts val="700"/>
              </a:spcBef>
              <a:buSzPct val="80000"/>
              <a:buFont typeface="Wingdings" panose="05000000000000000000" pitchFamily="2" charset="2"/>
              <a:buChar char="ü"/>
            </a:pPr>
            <a:r>
              <a:rPr lang="en-US" sz="3200" dirty="0">
                <a:latin typeface="+mj-lt"/>
              </a:rPr>
              <a:t>Doesn’t associate letters with sounds</a:t>
            </a:r>
          </a:p>
          <a:p>
            <a:pPr lvl="1" indent="-457200">
              <a:spcBef>
                <a:spcPts val="700"/>
              </a:spcBef>
              <a:buSzPct val="80000"/>
              <a:buFont typeface="Wingdings" panose="05000000000000000000" pitchFamily="2" charset="2"/>
              <a:buChar char="ü"/>
            </a:pPr>
            <a:r>
              <a:rPr lang="en-US" sz="3200" dirty="0">
                <a:latin typeface="+mj-lt"/>
              </a:rPr>
              <a:t>Doesn’t understand words “come apart” </a:t>
            </a:r>
          </a:p>
          <a:p>
            <a:pPr lvl="1" indent="-457200">
              <a:spcBef>
                <a:spcPts val="700"/>
              </a:spcBef>
              <a:buSzPct val="80000"/>
              <a:buFont typeface="Wingdings" panose="05000000000000000000" pitchFamily="2" charset="2"/>
              <a:buChar char="ü"/>
            </a:pPr>
            <a:endParaRPr lang="en-US" sz="3200" dirty="0">
              <a:latin typeface="+mj-lt"/>
            </a:endParaRPr>
          </a:p>
          <a:p>
            <a:pPr lvl="1" indent="-457200">
              <a:spcBef>
                <a:spcPts val="700"/>
              </a:spcBef>
              <a:buSzPct val="80000"/>
              <a:buFont typeface="Wingdings" panose="05000000000000000000" pitchFamily="2" charset="2"/>
              <a:buChar char="ü"/>
            </a:pPr>
            <a:endParaRPr lang="en-US" sz="3200" dirty="0">
              <a:latin typeface="+mj-lt"/>
            </a:endParaRPr>
          </a:p>
          <a:p>
            <a:pPr marL="320040" lvl="1" indent="-320040">
              <a:spcBef>
                <a:spcPts val="700"/>
              </a:spcBef>
              <a:buClr>
                <a:schemeClr val="accent2"/>
              </a:buClr>
              <a:buSzPct val="60000"/>
              <a:buFont typeface="Wingdings"/>
              <a:buChar char=""/>
            </a:pPr>
            <a:endParaRPr lang="en-US" sz="3200" dirty="0">
              <a:latin typeface="Book Antiqua" pitchFamily="18" charset="0"/>
            </a:endParaRPr>
          </a:p>
        </p:txBody>
      </p:sp>
    </p:spTree>
    <p:extLst>
      <p:ext uri="{BB962C8B-B14F-4D97-AF65-F5344CB8AC3E}">
        <p14:creationId xmlns:p14="http://schemas.microsoft.com/office/powerpoint/2010/main" val="2337626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533400" y="531053"/>
            <a:ext cx="6553200" cy="5791351"/>
          </a:xfrm>
        </p:spPr>
        <p:txBody>
          <a:bodyPr>
            <a:normAutofit/>
          </a:bodyPr>
          <a:lstStyle/>
          <a:p>
            <a:pPr marL="320040" lvl="1" indent="0">
              <a:buNone/>
            </a:pPr>
            <a:r>
              <a:rPr lang="en-US" sz="3500" u="sng" dirty="0">
                <a:latin typeface="Arial" panose="020B0604020202020204" pitchFamily="34" charset="0"/>
                <a:cs typeface="Arial" panose="020B0604020202020204" pitchFamily="34" charset="0"/>
              </a:rPr>
              <a:t>Reading Aloud</a:t>
            </a:r>
          </a:p>
          <a:p>
            <a:pPr lvl="2">
              <a:buFont typeface="Wingdings" panose="05000000000000000000" pitchFamily="2" charset="2"/>
              <a:buChar char="ü"/>
            </a:pPr>
            <a:r>
              <a:rPr lang="en-US" sz="2100" dirty="0">
                <a:latin typeface="Arial" panose="020B0604020202020204" pitchFamily="34" charset="0"/>
                <a:cs typeface="Arial" panose="020B0604020202020204" pitchFamily="34" charset="0"/>
              </a:rPr>
              <a:t>Guesses based on shape (house/horse, breakfast/basket)</a:t>
            </a:r>
          </a:p>
          <a:p>
            <a:pPr lvl="2">
              <a:buFont typeface="Wingdings" panose="05000000000000000000" pitchFamily="2" charset="2"/>
              <a:buChar char="ü"/>
            </a:pPr>
            <a:r>
              <a:rPr lang="en-US" sz="2100" dirty="0">
                <a:latin typeface="Arial" panose="020B0604020202020204" pitchFamily="34" charset="0"/>
                <a:cs typeface="Arial" panose="020B0604020202020204" pitchFamily="34" charset="0"/>
              </a:rPr>
              <a:t>Correct sounds, incorrect sequence (from/form, stop/spot, was/saw, who/how, lots/lost) may use semantic substitution (speed/fast, puppy/dog)</a:t>
            </a:r>
          </a:p>
          <a:p>
            <a:pPr lvl="2">
              <a:buFont typeface="Wingdings" panose="05000000000000000000" pitchFamily="2" charset="2"/>
              <a:buChar char="ü"/>
            </a:pPr>
            <a:r>
              <a:rPr lang="en-US" sz="2100" dirty="0">
                <a:latin typeface="Arial" panose="020B0604020202020204" pitchFamily="34" charset="0"/>
                <a:cs typeface="Arial" panose="020B0604020202020204" pitchFamily="34" charset="0"/>
              </a:rPr>
              <a:t>Inserts or omits sounds (could/cold, stream/steam, </a:t>
            </a:r>
          </a:p>
          <a:p>
            <a:pPr lvl="2">
              <a:buFont typeface="Wingdings" panose="05000000000000000000" pitchFamily="2" charset="2"/>
              <a:buChar char="ü"/>
            </a:pPr>
            <a:r>
              <a:rPr lang="en-US" sz="2100" dirty="0">
                <a:latin typeface="Arial" panose="020B0604020202020204" pitchFamily="34" charset="0"/>
                <a:cs typeface="Arial" panose="020B0604020202020204" pitchFamily="34" charset="0"/>
              </a:rPr>
              <a:t>Skips or misreads prepositions </a:t>
            </a:r>
          </a:p>
          <a:p>
            <a:pPr lvl="2">
              <a:buFont typeface="Wingdings" panose="05000000000000000000" pitchFamily="2" charset="2"/>
              <a:buChar char="ü"/>
            </a:pPr>
            <a:r>
              <a:rPr lang="en-US" sz="2100" dirty="0">
                <a:latin typeface="Arial" panose="020B0604020202020204" pitchFamily="34" charset="0"/>
                <a:cs typeface="Arial" panose="020B0604020202020204" pitchFamily="34" charset="0"/>
              </a:rPr>
              <a:t>Ignores suffixes (even/evening, come/coming)</a:t>
            </a:r>
            <a:endParaRPr lang="en-US" sz="1700" dirty="0">
              <a:latin typeface="Arial" panose="020B0604020202020204" pitchFamily="34" charset="0"/>
              <a:cs typeface="Arial" panose="020B0604020202020204" pitchFamily="34" charset="0"/>
            </a:endParaRPr>
          </a:p>
          <a:p>
            <a:pPr marL="502920" lvl="2" indent="0">
              <a:buNone/>
            </a:pPr>
            <a:endParaRPr lang="en-US" sz="2100" dirty="0">
              <a:latin typeface="Arial" panose="020B0604020202020204" pitchFamily="34" charset="0"/>
              <a:cs typeface="Arial" panose="020B0604020202020204" pitchFamily="34" charset="0"/>
            </a:endParaRPr>
          </a:p>
          <a:p>
            <a:pPr lvl="2">
              <a:buFont typeface="Wingdings" panose="05000000000000000000" pitchFamily="2" charset="2"/>
              <a:buChar char="ü"/>
            </a:pPr>
            <a:r>
              <a:rPr lang="en-US" sz="2100" dirty="0">
                <a:latin typeface="Arial" panose="020B0604020202020204" pitchFamily="34" charset="0"/>
                <a:cs typeface="Arial" panose="020B0604020202020204" pitchFamily="34" charset="0"/>
              </a:rPr>
              <a:t>Confuses vowel sounds (bat/bet/bit)</a:t>
            </a:r>
          </a:p>
          <a:p>
            <a:pPr lvl="2">
              <a:buFont typeface="Wingdings" panose="05000000000000000000" pitchFamily="2" charset="2"/>
              <a:buChar char="ü"/>
            </a:pPr>
            <a:r>
              <a:rPr lang="en-US" sz="2100" dirty="0">
                <a:latin typeface="Arial" panose="020B0604020202020204" pitchFamily="34" charset="0"/>
                <a:cs typeface="Arial" panose="020B0604020202020204" pitchFamily="34" charset="0"/>
              </a:rPr>
              <a:t>Letter and number reversals beyond second grade</a:t>
            </a:r>
            <a:endParaRPr lang="en-US" sz="1700" dirty="0">
              <a:latin typeface="Arial" panose="020B0604020202020204" pitchFamily="34" charset="0"/>
              <a:cs typeface="Arial" panose="020B0604020202020204" pitchFamily="34" charset="0"/>
            </a:endParaRPr>
          </a:p>
          <a:p>
            <a:pPr marL="45720" indent="0">
              <a:buNone/>
            </a:pPr>
            <a:endParaRPr lang="en-US" b="1" dirty="0">
              <a:solidFill>
                <a:srgbClr val="92D050"/>
              </a:solidFill>
            </a:endParaRPr>
          </a:p>
          <a:p>
            <a:pPr marL="45720" indent="0">
              <a:buNone/>
            </a:pPr>
            <a:endParaRPr lang="en-US" b="1" dirty="0"/>
          </a:p>
        </p:txBody>
      </p:sp>
      <p:pic>
        <p:nvPicPr>
          <p:cNvPr id="9" name="Picture 3" descr="torch-color.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518010"/>
            <a:ext cx="1600200" cy="5714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9394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806355" y="2362200"/>
            <a:ext cx="7848600" cy="3539527"/>
          </a:xfrm>
        </p:spPr>
        <p:txBody>
          <a:bodyPr/>
          <a:lstStyle/>
          <a:p>
            <a:pPr>
              <a:buNone/>
            </a:pPr>
            <a:endParaRPr lang="en-US" sz="2800" dirty="0">
              <a:latin typeface="Book Antiqua" pitchFamily="18" charset="0"/>
            </a:endParaRPr>
          </a:p>
          <a:p>
            <a:pPr>
              <a:buNone/>
            </a:pPr>
            <a:r>
              <a:rPr lang="en-US" sz="3200" dirty="0">
                <a:latin typeface="Arial" panose="020B0604020202020204" pitchFamily="34" charset="0"/>
                <a:cs typeface="Arial" panose="020B0604020202020204" pitchFamily="34" charset="0"/>
              </a:rPr>
              <a:t>Dyslexia and</a:t>
            </a:r>
            <a:r>
              <a:rPr lang="en-US" sz="3200" i="1" dirty="0">
                <a:latin typeface="Arial" panose="020B0604020202020204" pitchFamily="34" charset="0"/>
                <a:cs typeface="Arial" panose="020B0604020202020204" pitchFamily="34" charset="0"/>
              </a:rPr>
              <a:t> all </a:t>
            </a:r>
            <a:r>
              <a:rPr lang="en-US" sz="3200" dirty="0">
                <a:latin typeface="Arial" panose="020B0604020202020204" pitchFamily="34" charset="0"/>
                <a:cs typeface="Arial" panose="020B0604020202020204" pitchFamily="34" charset="0"/>
              </a:rPr>
              <a:t>its inherent characteristics exist on a </a:t>
            </a:r>
            <a:r>
              <a:rPr lang="en-US" sz="3200" b="1" u="sng" dirty="0">
                <a:latin typeface="Arial" panose="020B0604020202020204" pitchFamily="34" charset="0"/>
                <a:cs typeface="Arial" panose="020B0604020202020204" pitchFamily="34" charset="0"/>
              </a:rPr>
              <a:t>spectrum</a:t>
            </a:r>
            <a:r>
              <a:rPr lang="en-US" sz="3200" dirty="0">
                <a:latin typeface="Arial" panose="020B0604020202020204" pitchFamily="34" charset="0"/>
                <a:cs typeface="Arial" panose="020B0604020202020204" pitchFamily="34" charset="0"/>
              </a:rPr>
              <a:t>. </a:t>
            </a:r>
          </a:p>
          <a:p>
            <a:pPr>
              <a:buNone/>
            </a:pPr>
            <a:r>
              <a:rPr lang="en-US" sz="3200" dirty="0">
                <a:latin typeface="Arial" panose="020B0604020202020204" pitchFamily="34" charset="0"/>
                <a:cs typeface="Arial" panose="020B0604020202020204" pitchFamily="34" charset="0"/>
              </a:rPr>
              <a:t>No two students will look exactly alike.</a:t>
            </a:r>
          </a:p>
        </p:txBody>
      </p:sp>
      <p:sp>
        <p:nvSpPr>
          <p:cNvPr id="2" name="Title 1"/>
          <p:cNvSpPr>
            <a:spLocks noGrp="1"/>
          </p:cNvSpPr>
          <p:nvPr>
            <p:ph type="title"/>
          </p:nvPr>
        </p:nvSpPr>
        <p:spPr>
          <a:xfrm>
            <a:off x="838200" y="914400"/>
            <a:ext cx="7315200" cy="1154097"/>
          </a:xfrm>
        </p:spPr>
        <p:txBody>
          <a:bodyPr>
            <a:normAutofit/>
          </a:bodyPr>
          <a:lstStyle/>
          <a:p>
            <a:r>
              <a:rPr lang="en-US" sz="4800" dirty="0">
                <a:solidFill>
                  <a:srgbClr val="FFC000"/>
                </a:solidFill>
                <a:latin typeface="Arial" panose="020B0604020202020204" pitchFamily="34" charset="0"/>
                <a:cs typeface="Arial" panose="020B0604020202020204" pitchFamily="34" charset="0"/>
              </a:rPr>
              <a:t>One in Five</a:t>
            </a:r>
          </a:p>
        </p:txBody>
      </p:sp>
      <p:cxnSp>
        <p:nvCxnSpPr>
          <p:cNvPr id="4" name="Straight Arrow Connector 3"/>
          <p:cNvCxnSpPr/>
          <p:nvPr/>
        </p:nvCxnSpPr>
        <p:spPr>
          <a:xfrm>
            <a:off x="990600" y="5867400"/>
            <a:ext cx="6781800" cy="0"/>
          </a:xfrm>
          <a:prstGeom prst="straightConnector1">
            <a:avLst/>
          </a:prstGeom>
          <a:ln w="225425">
            <a:solidFill>
              <a:srgbClr val="FFC000"/>
            </a:solidFill>
            <a:headEnd type="triangle"/>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2237471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Perspective</Template>
  <TotalTime>2976</TotalTime>
  <Words>855</Words>
  <Application>Microsoft Office PowerPoint</Application>
  <PresentationFormat>On-screen Show (4:3)</PresentationFormat>
  <Paragraphs>161</Paragraphs>
  <Slides>29</Slides>
  <Notes>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Perspective</vt:lpstr>
      <vt:lpstr>  Screening &amp; Intervening</vt:lpstr>
      <vt:lpstr>PowerPoint Presentation</vt:lpstr>
      <vt:lpstr>Dyslexia is..</vt:lpstr>
      <vt:lpstr>PowerPoint Presentation</vt:lpstr>
      <vt:lpstr>Pre and Post Intervention</vt:lpstr>
      <vt:lpstr>Elementary Characteristics </vt:lpstr>
      <vt:lpstr> </vt:lpstr>
      <vt:lpstr>PowerPoint Presentation</vt:lpstr>
      <vt:lpstr>One in Five</vt:lpstr>
      <vt:lpstr> </vt:lpstr>
      <vt:lpstr>PowerPoint Presentation</vt:lpstr>
      <vt:lpstr>PowerPoint Presentation</vt:lpstr>
      <vt:lpstr>Simple View of Reading Decoding x Language Comprehension = Reading Comprehension (Hoover &amp; Gough, 1990)</vt:lpstr>
      <vt:lpstr>Reading Readiness</vt:lpstr>
      <vt:lpstr>Screening</vt:lpstr>
      <vt:lpstr>PowerPoint Presentation</vt:lpstr>
      <vt:lpstr>Exemptions</vt:lpstr>
      <vt:lpstr>Screening is not..</vt:lpstr>
      <vt:lpstr>Components</vt:lpstr>
      <vt:lpstr>PowerPoint Presentation</vt:lpstr>
      <vt:lpstr>Considerations</vt:lpstr>
      <vt:lpstr>Data Collection</vt:lpstr>
      <vt:lpstr>Phonological awareness</vt:lpstr>
      <vt:lpstr>PowerPoint Presentation</vt:lpstr>
      <vt:lpstr>Please provide us feedback..</vt:lpstr>
      <vt:lpstr>Thank you!</vt:lpstr>
      <vt:lpstr>Resources</vt:lpstr>
      <vt:lpstr>References</vt:lpstr>
      <vt:lpstr>References</vt:lpstr>
    </vt:vector>
  </TitlesOfParts>
  <Company>State of Missouri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and Career Readiness:   Spring 2017 Update</dc:title>
  <dc:creator>gruped</dc:creator>
  <cp:lastModifiedBy>saraclime</cp:lastModifiedBy>
  <cp:revision>142</cp:revision>
  <cp:lastPrinted>2017-10-17T18:50:55Z</cp:lastPrinted>
  <dcterms:created xsi:type="dcterms:W3CDTF">2017-02-27T14:42:42Z</dcterms:created>
  <dcterms:modified xsi:type="dcterms:W3CDTF">2018-03-02T17:07:58Z</dcterms:modified>
</cp:coreProperties>
</file>