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120" y="-64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8896715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799"/>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899"/>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599"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599"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799"/>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4"/>
            <a:chOff x="0" y="3903669"/>
            <a:chExt cx="9144000" cy="1239924"/>
          </a:xfrm>
        </p:grpSpPr>
        <p:sp>
          <p:nvSpPr>
            <p:cNvPr id="30" name="Shape 30"/>
            <p:cNvSpPr/>
            <p:nvPr/>
          </p:nvSpPr>
          <p:spPr>
            <a:xfrm>
              <a:off x="8154895" y="3903669"/>
              <a:ext cx="989099" cy="987899"/>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099" cy="987899"/>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099" cy="9878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099" cy="987899"/>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19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599"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599"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599"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899"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899"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599"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7999" cy="3103199"/>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199" cy="1564499"/>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199" cy="1269299"/>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599"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599"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slide=id.p"/></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hyperlink" Target="#slide=id.p"/><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slide=id.g1296042d3a_1_0"/><Relationship Id="rId4" Type="http://schemas.openxmlformats.org/officeDocument/2006/relationships/hyperlink" Target="#slide=id.g1296042d3a_1_19"/><Relationship Id="rId5" Type="http://schemas.openxmlformats.org/officeDocument/2006/relationships/hyperlink" Target="#slide=id.g1296042d3a_1_25"/><Relationship Id="rId6" Type="http://schemas.openxmlformats.org/officeDocument/2006/relationships/hyperlink" Target="#slide=id.g1296042d3a_1_31"/><Relationship Id="rId7" Type="http://schemas.openxmlformats.org/officeDocument/2006/relationships/hyperlink" Target="#slide=id.p"/><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slide=id.g1296042d3a_1_7"/></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slide=id.g1296042d3a_1_7"/></Relationships>
</file>

<file path=ppt/slides/_rels/slide15.xml.rels><?xml version="1.0" encoding="UTF-8" standalone="yes"?>
<Relationships xmlns="http://schemas.openxmlformats.org/package/2006/relationships"><Relationship Id="rId3" Type="http://schemas.openxmlformats.org/officeDocument/2006/relationships/hyperlink" Target="#slide=id.g717f8c138_0_3"/><Relationship Id="rId4" Type="http://schemas.openxmlformats.org/officeDocument/2006/relationships/hyperlink" Target="#slide=id.g1296042d3a_1_7"/><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slide=id.g10b6a7107c_0_27"/><Relationship Id="rId4" Type="http://schemas.openxmlformats.org/officeDocument/2006/relationships/hyperlink" Target="#slide=id.g1296042d3a_1_7"/><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hyperlink" Target="#slide=id.gcbe3bb5ac_0_517"/><Relationship Id="rId4" Type="http://schemas.openxmlformats.org/officeDocument/2006/relationships/hyperlink" Target="#slide=id.gcbe3bb5ac_0_524"/><Relationship Id="rId5" Type="http://schemas.openxmlformats.org/officeDocument/2006/relationships/hyperlink" Target="#slide=id.g717f8c138_0_3"/><Relationship Id="rId6" Type="http://schemas.openxmlformats.org/officeDocument/2006/relationships/hyperlink" Target="#slide=id.g10b5b5a2e6_0_0"/><Relationship Id="rId7" Type="http://schemas.openxmlformats.org/officeDocument/2006/relationships/hyperlink" Target="#slide=id.g10b5b5a2e6_0_12"/><Relationship Id="rId8" Type="http://schemas.openxmlformats.org/officeDocument/2006/relationships/hyperlink" Target="#slide=id.g10b6a7107c_0_1"/><Relationship Id="rId9" Type="http://schemas.openxmlformats.org/officeDocument/2006/relationships/hyperlink" Target="#slide=id.g10b6a7107c_0_18"/><Relationship Id="rId10" Type="http://schemas.openxmlformats.org/officeDocument/2006/relationships/hyperlink" Target="#slide=id.g10b6a7107c_0_27"/><Relationship Id="rId11" Type="http://schemas.openxmlformats.org/officeDocument/2006/relationships/hyperlink" Target="#slide=id.g1296042d3a_1_0"/><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slide=id.p"/><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slide=id.p"/><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hyperlink" Target="#slide=id.p"/><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hyperlink" Target="#slide=id.p"/><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hyperlink" Target="#slide=id.p"/><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hyperlink" Target="#slide=id.p"/><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hyperlink" Target="#slide=id.p"/><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204276"/>
            <a:ext cx="8222100" cy="1409700"/>
          </a:xfrm>
          <a:prstGeom prst="rect">
            <a:avLst/>
          </a:prstGeom>
        </p:spPr>
        <p:txBody>
          <a:bodyPr lIns="91425" tIns="91425" rIns="91425" bIns="91425" anchor="b" anchorCtr="0">
            <a:noAutofit/>
          </a:bodyPr>
          <a:lstStyle/>
          <a:p>
            <a:pPr lvl="0" algn="ctr">
              <a:spcBef>
                <a:spcPts val="0"/>
              </a:spcBef>
              <a:buNone/>
            </a:pPr>
            <a:r>
              <a:rPr lang="en"/>
              <a:t>Creating, formatting, and editing graphs using Google Sheets </a:t>
            </a:r>
          </a:p>
        </p:txBody>
      </p:sp>
      <p:sp>
        <p:nvSpPr>
          <p:cNvPr id="86" name="Shape 86"/>
          <p:cNvSpPr txBox="1">
            <a:spLocks noGrp="1"/>
          </p:cNvSpPr>
          <p:nvPr>
            <p:ph type="subTitle" idx="1"/>
          </p:nvPr>
        </p:nvSpPr>
        <p:spPr>
          <a:xfrm>
            <a:off x="598100" y="2715951"/>
            <a:ext cx="8222100" cy="1518599"/>
          </a:xfrm>
          <a:prstGeom prst="rect">
            <a:avLst/>
          </a:prstGeom>
        </p:spPr>
        <p:txBody>
          <a:bodyPr lIns="91425" tIns="91425" rIns="91425" bIns="91425" anchor="t" anchorCtr="0">
            <a:noAutofit/>
          </a:bodyPr>
          <a:lstStyle/>
          <a:p>
            <a:pPr lvl="0" algn="ctr" rtl="0">
              <a:spcBef>
                <a:spcPts val="0"/>
              </a:spcBef>
              <a:buNone/>
            </a:pPr>
            <a:r>
              <a:rPr lang="en" sz="1800"/>
              <a:t>It is best to view this a slide show to navigate to different slides.  To view as a slide show, choose “View” then “Present” or “Ctrl+F5” on your keyboard.</a:t>
            </a:r>
          </a:p>
          <a:p>
            <a:pPr lvl="0" algn="ctr" rtl="0">
              <a:spcBef>
                <a:spcPts val="0"/>
              </a:spcBef>
              <a:buNone/>
            </a:pPr>
            <a:endParaRPr sz="1800"/>
          </a:p>
          <a:p>
            <a:pPr lvl="0" algn="ctr">
              <a:spcBef>
                <a:spcPts val="0"/>
              </a:spcBef>
              <a:buNone/>
            </a:pPr>
            <a:r>
              <a:rPr lang="en" sz="1800"/>
              <a:t>Updated 4/6/16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How to edit the title and axes of the graph</a:t>
            </a:r>
          </a:p>
        </p:txBody>
      </p:sp>
      <p:sp>
        <p:nvSpPr>
          <p:cNvPr id="160" name="Shape 160"/>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buChar char="❏"/>
            </a:pPr>
            <a:r>
              <a:rPr lang="en"/>
              <a:t>To change the title of the graph, click on the title and a menu will pop up</a:t>
            </a:r>
          </a:p>
          <a:p>
            <a:pPr marL="457200" lvl="0" indent="-228600" rtl="0">
              <a:spcBef>
                <a:spcPts val="0"/>
              </a:spcBef>
              <a:buChar char="❏"/>
            </a:pPr>
            <a:r>
              <a:rPr lang="en"/>
              <a:t>To change the horizontal or vertical axis label (usually it’s the date), click on the axis label and a menu will pop up</a:t>
            </a:r>
          </a:p>
          <a:p>
            <a:pPr marL="457200" lvl="0" indent="-228600" rtl="0">
              <a:spcBef>
                <a:spcPts val="0"/>
              </a:spcBef>
              <a:buChar char="❏"/>
            </a:pPr>
            <a:r>
              <a:rPr lang="en"/>
              <a:t>To change the range of the vertical axis range, click on the vertical axis numbers and a menu will pop up, enter the desired minimum and maximum values.  </a:t>
            </a:r>
          </a:p>
          <a:p>
            <a:pPr marL="914400" lvl="1" indent="-228600" rtl="0">
              <a:spcBef>
                <a:spcPts val="0"/>
              </a:spcBef>
              <a:buChar char="❏"/>
            </a:pPr>
            <a:r>
              <a:rPr lang="en"/>
              <a:t>For percentages, it is best to enter “0” as the minimum and “1” as the maximum.  </a:t>
            </a:r>
          </a:p>
          <a:p>
            <a:pPr marL="914400" lvl="1" indent="-228600" rtl="0">
              <a:spcBef>
                <a:spcPts val="0"/>
              </a:spcBef>
              <a:buChar char="❏"/>
            </a:pPr>
            <a:r>
              <a:rPr lang="en"/>
              <a:t>For frequency counts or duration, it is best to enter “0” as the minimum and leave the maximum blank.</a:t>
            </a:r>
          </a:p>
          <a:p>
            <a:pPr marL="457200" lvl="0" indent="-228600" rtl="0">
              <a:spcBef>
                <a:spcPts val="0"/>
              </a:spcBef>
              <a:buChar char="❏"/>
            </a:pPr>
            <a:r>
              <a:rPr lang="en"/>
              <a:t>To edit the graph’s legend, click on the legend and a menu will pop up</a:t>
            </a:r>
          </a:p>
        </p:txBody>
      </p:sp>
      <p:sp>
        <p:nvSpPr>
          <p:cNvPr id="161" name="Shape 161"/>
          <p:cNvSpPr txBox="1"/>
          <p:nvPr/>
        </p:nvSpPr>
        <p:spPr>
          <a:xfrm>
            <a:off x="7076400" y="4568875"/>
            <a:ext cx="17559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3"/>
              </a:rPr>
              <a:t>Back to contents slide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sz="2500"/>
              <a:t>How to expand the selection of cells included in the graph</a:t>
            </a:r>
          </a:p>
        </p:txBody>
      </p:sp>
      <p:sp>
        <p:nvSpPr>
          <p:cNvPr id="167" name="Shape 167"/>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buChar char="❏"/>
            </a:pPr>
            <a:r>
              <a:rPr lang="en"/>
              <a:t>Access the “Advanced Edit” - “Recommendations” menu to check which cells are included in your graph selection</a:t>
            </a:r>
          </a:p>
          <a:p>
            <a:pPr marL="457200" lvl="0" indent="-228600" rtl="0">
              <a:spcBef>
                <a:spcPts val="0"/>
              </a:spcBef>
              <a:buChar char="❏"/>
            </a:pPr>
            <a:r>
              <a:rPr lang="en"/>
              <a:t>Click on the small grid to either:</a:t>
            </a:r>
          </a:p>
          <a:p>
            <a:pPr marL="914400" lvl="1" indent="-228600" rtl="0">
              <a:spcBef>
                <a:spcPts val="0"/>
              </a:spcBef>
              <a:buChar char="❏"/>
            </a:pPr>
            <a:r>
              <a:rPr lang="en"/>
              <a:t>Type in the range of cells/columns to be graphed</a:t>
            </a:r>
          </a:p>
          <a:p>
            <a:pPr marL="914400" lvl="1" indent="-228600" rtl="0">
              <a:spcBef>
                <a:spcPts val="0"/>
              </a:spcBef>
              <a:buChar char="❏"/>
            </a:pPr>
            <a:r>
              <a:rPr lang="en"/>
              <a:t>Select by highlighting the cells to be graphed</a:t>
            </a:r>
          </a:p>
          <a:p>
            <a:pPr marL="457200" lvl="0" indent="-228600">
              <a:spcBef>
                <a:spcPts val="0"/>
              </a:spcBef>
              <a:buChar char="❏"/>
            </a:pPr>
            <a:r>
              <a:rPr lang="en"/>
              <a:t>Click “Update” on the Chart Editor menu for                                                           the changes to be applied</a:t>
            </a:r>
          </a:p>
        </p:txBody>
      </p:sp>
      <p:pic>
        <p:nvPicPr>
          <p:cNvPr id="168" name="Shape 168"/>
          <p:cNvPicPr preferRelativeResize="0"/>
          <p:nvPr/>
        </p:nvPicPr>
        <p:blipFill>
          <a:blip r:embed="rId3">
            <a:alphaModFix/>
          </a:blip>
          <a:stretch>
            <a:fillRect/>
          </a:stretch>
        </p:blipFill>
        <p:spPr>
          <a:xfrm>
            <a:off x="5292451" y="1747876"/>
            <a:ext cx="3663774" cy="1561074"/>
          </a:xfrm>
          <a:prstGeom prst="rect">
            <a:avLst/>
          </a:prstGeom>
          <a:noFill/>
          <a:ln>
            <a:noFill/>
          </a:ln>
        </p:spPr>
      </p:pic>
      <p:sp>
        <p:nvSpPr>
          <p:cNvPr id="169" name="Shape 169"/>
          <p:cNvSpPr txBox="1"/>
          <p:nvPr/>
        </p:nvSpPr>
        <p:spPr>
          <a:xfrm>
            <a:off x="7076400" y="4568875"/>
            <a:ext cx="17559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4"/>
              </a:rPr>
              <a:t>Back to contents slide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rtl="0">
              <a:spcBef>
                <a:spcPts val="0"/>
              </a:spcBef>
              <a:buNone/>
            </a:pPr>
            <a:r>
              <a:rPr lang="en" sz="2400"/>
              <a:t>Contents - Troubleshooting</a:t>
            </a:r>
          </a:p>
        </p:txBody>
      </p:sp>
      <p:sp>
        <p:nvSpPr>
          <p:cNvPr id="175" name="Shape 175"/>
          <p:cNvSpPr txBox="1">
            <a:spLocks noGrp="1"/>
          </p:cNvSpPr>
          <p:nvPr>
            <p:ph type="body" idx="1"/>
          </p:nvPr>
        </p:nvSpPr>
        <p:spPr>
          <a:xfrm>
            <a:off x="311700" y="869225"/>
            <a:ext cx="8520600" cy="3892800"/>
          </a:xfrm>
          <a:prstGeom prst="rect">
            <a:avLst/>
          </a:prstGeom>
        </p:spPr>
        <p:txBody>
          <a:bodyPr lIns="91425" tIns="91425" rIns="91425" bIns="91425" anchor="t" anchorCtr="0">
            <a:noAutofit/>
          </a:bodyPr>
          <a:lstStyle/>
          <a:p>
            <a:pPr marL="457200" lvl="0" indent="-228600" rtl="0">
              <a:lnSpc>
                <a:spcPct val="100000"/>
              </a:lnSpc>
              <a:spcBef>
                <a:spcPts val="0"/>
              </a:spcBef>
              <a:buChar char="❏"/>
            </a:pPr>
            <a:r>
              <a:rPr lang="en" u="sng">
                <a:solidFill>
                  <a:schemeClr val="hlink"/>
                </a:solidFill>
                <a:hlinkClick r:id="rId3"/>
              </a:rPr>
              <a:t>My graph just looks wrong</a:t>
            </a:r>
          </a:p>
          <a:p>
            <a:pPr marL="457200" lvl="0" indent="-228600" rtl="0">
              <a:lnSpc>
                <a:spcPct val="100000"/>
              </a:lnSpc>
              <a:spcBef>
                <a:spcPts val="0"/>
              </a:spcBef>
              <a:buChar char="❏"/>
            </a:pPr>
            <a:r>
              <a:rPr lang="en" u="sng">
                <a:solidFill>
                  <a:schemeClr val="hlink"/>
                </a:solidFill>
                <a:hlinkClick r:id="rId4"/>
              </a:rPr>
              <a:t>The line on my graph has a gap</a:t>
            </a:r>
          </a:p>
          <a:p>
            <a:pPr marL="457200" lvl="0" indent="-228600" rtl="0">
              <a:lnSpc>
                <a:spcPct val="100000"/>
              </a:lnSpc>
              <a:spcBef>
                <a:spcPts val="0"/>
              </a:spcBef>
              <a:buChar char="❏"/>
            </a:pPr>
            <a:r>
              <a:rPr lang="en" u="sng">
                <a:solidFill>
                  <a:schemeClr val="hlink"/>
                </a:solidFill>
                <a:hlinkClick r:id="rId5"/>
              </a:rPr>
              <a:t>I can’t find the option for inserting a trendline</a:t>
            </a:r>
          </a:p>
          <a:p>
            <a:pPr marL="457200" lvl="0" indent="-228600" rtl="0">
              <a:lnSpc>
                <a:spcPct val="100000"/>
              </a:lnSpc>
              <a:spcBef>
                <a:spcPts val="0"/>
              </a:spcBef>
              <a:buChar char="❏"/>
            </a:pPr>
            <a:r>
              <a:rPr lang="en" u="sng">
                <a:solidFill>
                  <a:schemeClr val="hlink"/>
                </a:solidFill>
                <a:hlinkClick r:id="rId6"/>
              </a:rPr>
              <a:t>All of the data is not displaying on the graph</a:t>
            </a:r>
          </a:p>
        </p:txBody>
      </p:sp>
      <p:sp>
        <p:nvSpPr>
          <p:cNvPr id="176" name="Shape 176"/>
          <p:cNvSpPr txBox="1"/>
          <p:nvPr/>
        </p:nvSpPr>
        <p:spPr>
          <a:xfrm>
            <a:off x="7214475" y="4568875"/>
            <a:ext cx="17559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7"/>
              </a:rPr>
              <a:t>Back to contents slide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rtl="0">
              <a:spcBef>
                <a:spcPts val="0"/>
              </a:spcBef>
              <a:buNone/>
            </a:pPr>
            <a:r>
              <a:rPr lang="en" sz="2500"/>
              <a:t>My graph just looks wrong</a:t>
            </a:r>
          </a:p>
        </p:txBody>
      </p:sp>
      <p:sp>
        <p:nvSpPr>
          <p:cNvPr id="182" name="Shape 182"/>
          <p:cNvSpPr txBox="1">
            <a:spLocks noGrp="1"/>
          </p:cNvSpPr>
          <p:nvPr>
            <p:ph type="body" idx="1"/>
          </p:nvPr>
        </p:nvSpPr>
        <p:spPr>
          <a:xfrm>
            <a:off x="311700" y="966575"/>
            <a:ext cx="8520600" cy="3602400"/>
          </a:xfrm>
          <a:prstGeom prst="rect">
            <a:avLst/>
          </a:prstGeom>
        </p:spPr>
        <p:txBody>
          <a:bodyPr lIns="91425" tIns="91425" rIns="91425" bIns="91425" anchor="t" anchorCtr="0">
            <a:noAutofit/>
          </a:bodyPr>
          <a:lstStyle/>
          <a:p>
            <a:pPr lvl="0" rtl="0">
              <a:spcBef>
                <a:spcPts val="0"/>
              </a:spcBef>
              <a:buNone/>
            </a:pPr>
            <a:r>
              <a:rPr lang="en" sz="1400"/>
              <a:t>Sometimes the graph will look like several dates are bunched together then the line extends to the other side with more dates bunched together.  Sometimes the line will look as if it goes backward across the graph.  </a:t>
            </a:r>
          </a:p>
          <a:p>
            <a:pPr lvl="0" rtl="0">
              <a:spcBef>
                <a:spcPts val="0"/>
              </a:spcBef>
              <a:buNone/>
            </a:pPr>
            <a:r>
              <a:rPr lang="en" sz="1400"/>
              <a:t>This is usually caused by an incorrect date entry.  If it’s currently the year 2016 and you type “2/10” then “Enter.”  That will be interpreted as 2/10/16.  The date will display according to the formatting of the cells.  If they are formatted to only display month and day, it  may look like 2/10 or Feb-10.  It may be necessary to look at the formula bar toward the top of the page to see what year corresponds to the date you entered.  The formula bar is under the toolbar and has a “fx” symbol in front of it.  </a:t>
            </a:r>
          </a:p>
          <a:p>
            <a:pPr lvl="0" rtl="0">
              <a:spcBef>
                <a:spcPts val="0"/>
              </a:spcBef>
              <a:buNone/>
            </a:pPr>
            <a:r>
              <a:rPr lang="en" sz="1400"/>
              <a:t>This is important to remember if you are entering data in January from previous months in the school year: You must type in the full date including the year.  Otherwise the spreadsheet will default to the current year and your graph will display correctly.  Additionally, the trend will not be calculated accurately.</a:t>
            </a:r>
          </a:p>
        </p:txBody>
      </p:sp>
      <p:sp>
        <p:nvSpPr>
          <p:cNvPr id="183" name="Shape 183"/>
          <p:cNvSpPr txBox="1"/>
          <p:nvPr/>
        </p:nvSpPr>
        <p:spPr>
          <a:xfrm>
            <a:off x="6512800" y="4568875"/>
            <a:ext cx="26310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3"/>
              </a:rPr>
              <a:t>Back to troubleshooting contents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rtl="0">
              <a:spcBef>
                <a:spcPts val="0"/>
              </a:spcBef>
              <a:buNone/>
            </a:pPr>
            <a:r>
              <a:rPr lang="en" sz="2500"/>
              <a:t>The line on the graph has a gap</a:t>
            </a:r>
          </a:p>
        </p:txBody>
      </p:sp>
      <p:sp>
        <p:nvSpPr>
          <p:cNvPr id="189" name="Shape 18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a:t>If there are dates without data entered, sometimes the line will have a gap.  This will not affect the trend but if you don’t like the way it looks follow the steps below.</a:t>
            </a:r>
          </a:p>
          <a:p>
            <a:pPr lvl="0" rtl="0">
              <a:spcBef>
                <a:spcPts val="0"/>
              </a:spcBef>
              <a:buNone/>
            </a:pPr>
            <a:r>
              <a:rPr lang="en"/>
              <a:t>Option 1: Delete the rows that don’t have data entered.  Right click on the row number and select “Delete Row.”  If you prefer to leave all school dates in the data entry sheet (helpful to see how attendance might impact performance) but want the graphed line to be connected, use Option 2.</a:t>
            </a:r>
          </a:p>
          <a:p>
            <a:pPr lvl="0" rtl="0">
              <a:spcBef>
                <a:spcPts val="0"/>
              </a:spcBef>
              <a:buNone/>
            </a:pPr>
            <a:r>
              <a:rPr lang="en"/>
              <a:t>Option 2: On the “Advanced edit” menu, choose “Customization,”                              scroll down to “Features,” and choose “Plot null values.”</a:t>
            </a:r>
          </a:p>
        </p:txBody>
      </p:sp>
      <p:sp>
        <p:nvSpPr>
          <p:cNvPr id="190" name="Shape 190"/>
          <p:cNvSpPr txBox="1"/>
          <p:nvPr/>
        </p:nvSpPr>
        <p:spPr>
          <a:xfrm>
            <a:off x="6512800" y="4568875"/>
            <a:ext cx="26310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3"/>
              </a:rPr>
              <a:t>Back to troubleshooting contents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rtl="0">
              <a:spcBef>
                <a:spcPts val="0"/>
              </a:spcBef>
              <a:buNone/>
            </a:pPr>
            <a:r>
              <a:rPr lang="en" sz="2500"/>
              <a:t>I can’t find the option for inserting a trend line</a:t>
            </a:r>
          </a:p>
        </p:txBody>
      </p:sp>
      <p:sp>
        <p:nvSpPr>
          <p:cNvPr id="196" name="Shape 196"/>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2400"/>
              <a:t>You </a:t>
            </a:r>
            <a:r>
              <a:rPr lang="en" sz="2400" u="sng"/>
              <a:t>must</a:t>
            </a:r>
            <a:r>
              <a:rPr lang="en" sz="2400"/>
              <a:t> include a date column in your selection of data to be graphed.  If there are no dates, the option to add a trendline will not show up in the “Chart Editor” menu.  Nor will it be an option if you try to add a trendline after inserting the chart by clicking on the data line.  </a:t>
            </a:r>
          </a:p>
          <a:p>
            <a:pPr lvl="0" rtl="0">
              <a:spcBef>
                <a:spcPts val="0"/>
              </a:spcBef>
              <a:buNone/>
            </a:pPr>
            <a:r>
              <a:rPr lang="en" sz="2400" u="sng">
                <a:solidFill>
                  <a:schemeClr val="hlink"/>
                </a:solidFill>
                <a:hlinkClick r:id="rId3"/>
              </a:rPr>
              <a:t>How to insert a trendline</a:t>
            </a:r>
          </a:p>
        </p:txBody>
      </p:sp>
      <p:sp>
        <p:nvSpPr>
          <p:cNvPr id="197" name="Shape 197"/>
          <p:cNvSpPr txBox="1"/>
          <p:nvPr/>
        </p:nvSpPr>
        <p:spPr>
          <a:xfrm>
            <a:off x="6512800" y="4568875"/>
            <a:ext cx="26310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4"/>
              </a:rPr>
              <a:t>Back to troubleshooting contents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rtl="0">
              <a:spcBef>
                <a:spcPts val="0"/>
              </a:spcBef>
              <a:buNone/>
            </a:pPr>
            <a:r>
              <a:rPr lang="en" sz="2500"/>
              <a:t>All of the data is not displaying on the graph</a:t>
            </a:r>
          </a:p>
        </p:txBody>
      </p:sp>
      <p:sp>
        <p:nvSpPr>
          <p:cNvPr id="203" name="Shape 203"/>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2400"/>
              <a:t>Double check which cells or columns are selected to be included in the graph.  You may need to </a:t>
            </a:r>
            <a:r>
              <a:rPr lang="en" sz="2400" u="sng">
                <a:solidFill>
                  <a:schemeClr val="hlink"/>
                </a:solidFill>
                <a:hlinkClick r:id="rId3"/>
              </a:rPr>
              <a:t>expand the selection of cells included in the graph</a:t>
            </a:r>
            <a:r>
              <a:rPr lang="en" sz="2400"/>
              <a:t>.</a:t>
            </a:r>
          </a:p>
        </p:txBody>
      </p:sp>
      <p:sp>
        <p:nvSpPr>
          <p:cNvPr id="204" name="Shape 204"/>
          <p:cNvSpPr txBox="1"/>
          <p:nvPr/>
        </p:nvSpPr>
        <p:spPr>
          <a:xfrm>
            <a:off x="6512800" y="4568875"/>
            <a:ext cx="26310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4"/>
              </a:rPr>
              <a:t>Back to troubleshooting contents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sz="2400"/>
              <a:t>Contents - click a link to skip to that slide/section</a:t>
            </a:r>
          </a:p>
        </p:txBody>
      </p:sp>
      <p:sp>
        <p:nvSpPr>
          <p:cNvPr id="92" name="Shape 92"/>
          <p:cNvSpPr txBox="1">
            <a:spLocks noGrp="1"/>
          </p:cNvSpPr>
          <p:nvPr>
            <p:ph type="body" idx="1"/>
          </p:nvPr>
        </p:nvSpPr>
        <p:spPr>
          <a:xfrm>
            <a:off x="311700" y="869225"/>
            <a:ext cx="8520599" cy="3892800"/>
          </a:xfrm>
          <a:prstGeom prst="rect">
            <a:avLst/>
          </a:prstGeom>
        </p:spPr>
        <p:txBody>
          <a:bodyPr lIns="91425" tIns="91425" rIns="91425" bIns="91425" anchor="t" anchorCtr="0">
            <a:noAutofit/>
          </a:bodyPr>
          <a:lstStyle/>
          <a:p>
            <a:pPr lvl="0" rtl="0">
              <a:lnSpc>
                <a:spcPct val="100000"/>
              </a:lnSpc>
              <a:spcBef>
                <a:spcPts val="0"/>
              </a:spcBef>
              <a:buNone/>
            </a:pPr>
            <a:r>
              <a:rPr lang="en" sz="1100" u="sng">
                <a:solidFill>
                  <a:schemeClr val="hlink"/>
                </a:solidFill>
                <a:hlinkClick r:id="rId3"/>
              </a:rPr>
              <a:t>Spreadsheet terminology</a:t>
            </a:r>
            <a:r>
              <a:rPr lang="en" sz="1100"/>
              <a:t> 		</a:t>
            </a:r>
          </a:p>
          <a:p>
            <a:pPr lvl="0" rtl="0">
              <a:lnSpc>
                <a:spcPct val="100000"/>
              </a:lnSpc>
              <a:spcBef>
                <a:spcPts val="0"/>
              </a:spcBef>
              <a:buNone/>
            </a:pPr>
            <a:r>
              <a:rPr lang="en" sz="1100" u="sng">
                <a:solidFill>
                  <a:schemeClr val="hlink"/>
                </a:solidFill>
                <a:hlinkClick r:id="rId4"/>
              </a:rPr>
              <a:t>Creating a graph</a:t>
            </a:r>
            <a:r>
              <a:rPr lang="en" sz="1100"/>
              <a:t> (slides 4 and 5)</a:t>
            </a:r>
          </a:p>
          <a:p>
            <a:pPr lvl="0" rtl="0">
              <a:lnSpc>
                <a:spcPct val="100000"/>
              </a:lnSpc>
              <a:spcBef>
                <a:spcPts val="0"/>
              </a:spcBef>
              <a:buNone/>
            </a:pPr>
            <a:r>
              <a:rPr lang="en" sz="1100" u="sng">
                <a:solidFill>
                  <a:schemeClr val="accent5"/>
                </a:solidFill>
                <a:hlinkClick r:id="rId5"/>
              </a:rPr>
              <a:t>Inserting a trendline</a:t>
            </a:r>
            <a:r>
              <a:rPr lang="en" sz="1100"/>
              <a:t> </a:t>
            </a:r>
          </a:p>
          <a:p>
            <a:pPr lvl="0" rtl="0">
              <a:lnSpc>
                <a:spcPct val="100000"/>
              </a:lnSpc>
              <a:spcBef>
                <a:spcPts val="0"/>
              </a:spcBef>
              <a:buNone/>
            </a:pPr>
            <a:r>
              <a:rPr lang="en" sz="1100"/>
              <a:t>*How to…</a:t>
            </a:r>
          </a:p>
          <a:p>
            <a:pPr marL="914400" lvl="1" indent="-298450" rtl="0">
              <a:lnSpc>
                <a:spcPct val="100000"/>
              </a:lnSpc>
              <a:spcBef>
                <a:spcPts val="0"/>
              </a:spcBef>
              <a:buSzPct val="100000"/>
              <a:buChar char="◆"/>
            </a:pPr>
            <a:r>
              <a:rPr lang="en" sz="1100"/>
              <a:t>...</a:t>
            </a:r>
            <a:r>
              <a:rPr lang="en" sz="1100" u="sng">
                <a:solidFill>
                  <a:schemeClr val="hlink"/>
                </a:solidFill>
                <a:hlinkClick r:id="rId6"/>
              </a:rPr>
              <a:t>move the graph to its own sheet/tab</a:t>
            </a:r>
          </a:p>
          <a:p>
            <a:pPr marL="914400" lvl="1" indent="-298450" rtl="0">
              <a:lnSpc>
                <a:spcPct val="100000"/>
              </a:lnSpc>
              <a:spcBef>
                <a:spcPts val="0"/>
              </a:spcBef>
              <a:buSzPct val="100000"/>
              <a:buChar char="◆"/>
            </a:pPr>
            <a:r>
              <a:rPr lang="en" sz="1100"/>
              <a:t>...</a:t>
            </a:r>
            <a:r>
              <a:rPr lang="en" sz="1100" u="sng">
                <a:solidFill>
                  <a:schemeClr val="hlink"/>
                </a:solidFill>
                <a:hlinkClick r:id="rId7"/>
              </a:rPr>
              <a:t>make the cells change color when a certain criteria is attained (conditional formatting)</a:t>
            </a:r>
          </a:p>
          <a:p>
            <a:pPr marL="914400" lvl="1" indent="-298450" rtl="0">
              <a:lnSpc>
                <a:spcPct val="100000"/>
              </a:lnSpc>
              <a:spcBef>
                <a:spcPts val="0"/>
              </a:spcBef>
              <a:buSzPct val="100000"/>
              <a:buChar char="◆"/>
            </a:pPr>
            <a:r>
              <a:rPr lang="en" sz="1100"/>
              <a:t>...</a:t>
            </a:r>
            <a:r>
              <a:rPr lang="en" sz="1100" u="sng">
                <a:solidFill>
                  <a:schemeClr val="hlink"/>
                </a:solidFill>
                <a:hlinkClick r:id="rId8"/>
              </a:rPr>
              <a:t>change the color of data lines on the graph</a:t>
            </a:r>
          </a:p>
          <a:p>
            <a:pPr marL="914400" lvl="1" indent="-298450" rtl="0">
              <a:lnSpc>
                <a:spcPct val="100000"/>
              </a:lnSpc>
              <a:spcBef>
                <a:spcPts val="0"/>
              </a:spcBef>
              <a:buSzPct val="100000"/>
              <a:buChar char="◆"/>
            </a:pPr>
            <a:r>
              <a:rPr lang="en" sz="1100"/>
              <a:t>...</a:t>
            </a:r>
            <a:r>
              <a:rPr lang="en" sz="1100" u="sng">
                <a:solidFill>
                  <a:schemeClr val="hlink"/>
                </a:solidFill>
                <a:hlinkClick r:id="rId8"/>
              </a:rPr>
              <a:t>display individual data points with shapes (or remove the shapes)</a:t>
            </a:r>
          </a:p>
          <a:p>
            <a:pPr marL="914400" lvl="1" indent="-298450" rtl="0">
              <a:lnSpc>
                <a:spcPct val="100000"/>
              </a:lnSpc>
              <a:spcBef>
                <a:spcPts val="0"/>
              </a:spcBef>
              <a:buSzPct val="100000"/>
              <a:buChar char="◆"/>
            </a:pPr>
            <a:r>
              <a:rPr lang="en" sz="1100"/>
              <a:t>...</a:t>
            </a:r>
            <a:r>
              <a:rPr lang="en" sz="1100" u="sng">
                <a:solidFill>
                  <a:schemeClr val="hlink"/>
                </a:solidFill>
                <a:hlinkClick r:id="rId8"/>
              </a:rPr>
              <a:t>change the shapes and sizes of data points</a:t>
            </a:r>
          </a:p>
          <a:p>
            <a:pPr marL="914400" lvl="1" indent="-298450" rtl="0">
              <a:lnSpc>
                <a:spcPct val="100000"/>
              </a:lnSpc>
              <a:spcBef>
                <a:spcPts val="0"/>
              </a:spcBef>
              <a:buSzPct val="100000"/>
              <a:buChar char="◆"/>
            </a:pPr>
            <a:r>
              <a:rPr lang="en" sz="1100"/>
              <a:t>...</a:t>
            </a:r>
            <a:r>
              <a:rPr lang="en" sz="1100" u="sng">
                <a:solidFill>
                  <a:schemeClr val="hlink"/>
                </a:solidFill>
                <a:hlinkClick r:id="rId8"/>
              </a:rPr>
              <a:t>add values to each data point</a:t>
            </a:r>
          </a:p>
          <a:p>
            <a:pPr marL="914400" lvl="1" indent="-298450" rtl="0">
              <a:lnSpc>
                <a:spcPct val="100000"/>
              </a:lnSpc>
              <a:spcBef>
                <a:spcPts val="0"/>
              </a:spcBef>
              <a:buSzPct val="100000"/>
              <a:buChar char="◆"/>
            </a:pPr>
            <a:r>
              <a:rPr lang="en" sz="1100"/>
              <a:t>...</a:t>
            </a:r>
            <a:r>
              <a:rPr lang="en" sz="1100" u="sng">
                <a:solidFill>
                  <a:schemeClr val="hlink"/>
                </a:solidFill>
                <a:hlinkClick r:id="rId9"/>
              </a:rPr>
              <a:t>edit the title of the graph</a:t>
            </a:r>
          </a:p>
          <a:p>
            <a:pPr marL="914400" lvl="1" indent="-298450" rtl="0">
              <a:lnSpc>
                <a:spcPct val="100000"/>
              </a:lnSpc>
              <a:spcBef>
                <a:spcPts val="0"/>
              </a:spcBef>
              <a:buSzPct val="100000"/>
              <a:buChar char="◆"/>
            </a:pPr>
            <a:r>
              <a:rPr lang="en" sz="1100"/>
              <a:t>...</a:t>
            </a:r>
            <a:r>
              <a:rPr lang="en" sz="1100" u="sng">
                <a:solidFill>
                  <a:schemeClr val="hlink"/>
                </a:solidFill>
                <a:hlinkClick r:id="rId9"/>
              </a:rPr>
              <a:t>edit the graph’s axis labels</a:t>
            </a:r>
          </a:p>
          <a:p>
            <a:pPr marL="914400" lvl="1" indent="-298450" rtl="0">
              <a:lnSpc>
                <a:spcPct val="100000"/>
              </a:lnSpc>
              <a:spcBef>
                <a:spcPts val="0"/>
              </a:spcBef>
              <a:buSzPct val="100000"/>
              <a:buChar char="◆"/>
            </a:pPr>
            <a:r>
              <a:rPr lang="en" sz="1100"/>
              <a:t>...</a:t>
            </a:r>
            <a:r>
              <a:rPr lang="en" sz="1100" u="sng">
                <a:solidFill>
                  <a:schemeClr val="hlink"/>
                </a:solidFill>
                <a:hlinkClick r:id="rId9"/>
              </a:rPr>
              <a:t>edit the left vertical axis range</a:t>
            </a:r>
          </a:p>
          <a:p>
            <a:pPr marL="914400" lvl="1" indent="-298450" rtl="0">
              <a:lnSpc>
                <a:spcPct val="100000"/>
              </a:lnSpc>
              <a:spcBef>
                <a:spcPts val="0"/>
              </a:spcBef>
              <a:buSzPct val="100000"/>
              <a:buChar char="◆"/>
            </a:pPr>
            <a:r>
              <a:rPr lang="en" sz="1100"/>
              <a:t>...</a:t>
            </a:r>
            <a:r>
              <a:rPr lang="en" sz="1100" u="sng">
                <a:solidFill>
                  <a:schemeClr val="hlink"/>
                </a:solidFill>
                <a:hlinkClick r:id="rId9"/>
              </a:rPr>
              <a:t>edit the graph’s legend</a:t>
            </a:r>
          </a:p>
          <a:p>
            <a:pPr marL="914400" lvl="1" indent="-298450" rtl="0">
              <a:lnSpc>
                <a:spcPct val="100000"/>
              </a:lnSpc>
              <a:spcBef>
                <a:spcPts val="0"/>
              </a:spcBef>
              <a:buSzPct val="100000"/>
              <a:buChar char="◆"/>
            </a:pPr>
            <a:r>
              <a:rPr lang="en" sz="1100"/>
              <a:t>...</a:t>
            </a:r>
            <a:r>
              <a:rPr lang="en" sz="1100" u="sng">
                <a:solidFill>
                  <a:schemeClr val="hlink"/>
                </a:solidFill>
                <a:hlinkClick r:id="rId10"/>
              </a:rPr>
              <a:t>expand the number of cells that are included in the graph</a:t>
            </a:r>
          </a:p>
          <a:p>
            <a:pPr marL="914400" lvl="1" indent="-298450" rtl="0">
              <a:lnSpc>
                <a:spcPct val="100000"/>
              </a:lnSpc>
              <a:spcBef>
                <a:spcPts val="0"/>
              </a:spcBef>
              <a:buSzPct val="100000"/>
              <a:buChar char="◆"/>
            </a:pPr>
            <a:r>
              <a:rPr lang="en" sz="1100"/>
              <a:t>...</a:t>
            </a:r>
            <a:r>
              <a:rPr lang="en" sz="1100" u="sng">
                <a:solidFill>
                  <a:schemeClr val="hlink"/>
                </a:solidFill>
                <a:hlinkClick r:id="rId11"/>
              </a:rPr>
              <a:t>troubleshooting</a:t>
            </a:r>
          </a:p>
          <a:p>
            <a:pPr marL="0" lvl="0" indent="0" rtl="0">
              <a:lnSpc>
                <a:spcPct val="100000"/>
              </a:lnSpc>
              <a:spcBef>
                <a:spcPts val="0"/>
              </a:spcBef>
              <a:buNone/>
            </a:pPr>
            <a:r>
              <a:rPr lang="en" sz="1100"/>
              <a:t>*Most of these features can be edited via the “Advanced Edit” menu under “Customization” as well.</a:t>
            </a:r>
          </a:p>
          <a:p>
            <a:pPr lvl="0">
              <a:lnSpc>
                <a:spcPct val="100000"/>
              </a:lnSpc>
              <a:spcBef>
                <a:spcPts val="0"/>
              </a:spcBef>
              <a:buNone/>
            </a:pP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Spreadsheet Terminology</a:t>
            </a:r>
          </a:p>
        </p:txBody>
      </p:sp>
      <p:sp>
        <p:nvSpPr>
          <p:cNvPr id="98" name="Shape 98"/>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i="1">
                <a:solidFill>
                  <a:srgbClr val="000000"/>
                </a:solidFill>
                <a:highlight>
                  <a:srgbClr val="FFFFFF"/>
                </a:highlight>
              </a:rPr>
              <a:t>Rows</a:t>
            </a:r>
            <a:r>
              <a:rPr lang="en">
                <a:solidFill>
                  <a:srgbClr val="000000"/>
                </a:solidFill>
                <a:highlight>
                  <a:srgbClr val="FFFFFF"/>
                </a:highlight>
              </a:rPr>
              <a:t> are numbered - in the picture below, Row 1 is highlighted</a:t>
            </a:r>
          </a:p>
          <a:p>
            <a:pPr lvl="0" rtl="0">
              <a:lnSpc>
                <a:spcPct val="100000"/>
              </a:lnSpc>
              <a:spcBef>
                <a:spcPts val="0"/>
              </a:spcBef>
              <a:spcAft>
                <a:spcPts val="0"/>
              </a:spcAft>
              <a:buNone/>
            </a:pPr>
            <a:r>
              <a:rPr lang="en" i="1">
                <a:solidFill>
                  <a:srgbClr val="000000"/>
                </a:solidFill>
                <a:highlight>
                  <a:srgbClr val="FFFFFF"/>
                </a:highlight>
              </a:rPr>
              <a:t>Columns</a:t>
            </a:r>
            <a:r>
              <a:rPr lang="en">
                <a:solidFill>
                  <a:srgbClr val="000000"/>
                </a:solidFill>
                <a:highlight>
                  <a:srgbClr val="FFFFFF"/>
                </a:highlight>
              </a:rPr>
              <a:t> are lettered - in the picture below, you can see Columns A through G</a:t>
            </a:r>
          </a:p>
          <a:p>
            <a:pPr lvl="0" rtl="0">
              <a:lnSpc>
                <a:spcPct val="100000"/>
              </a:lnSpc>
              <a:spcBef>
                <a:spcPts val="0"/>
              </a:spcBef>
              <a:spcAft>
                <a:spcPts val="0"/>
              </a:spcAft>
              <a:buNone/>
            </a:pPr>
            <a:r>
              <a:rPr lang="en" i="1">
                <a:solidFill>
                  <a:srgbClr val="000000"/>
                </a:solidFill>
                <a:highlight>
                  <a:srgbClr val="FFFFFF"/>
                </a:highlight>
              </a:rPr>
              <a:t>Cells</a:t>
            </a:r>
            <a:r>
              <a:rPr lang="en">
                <a:solidFill>
                  <a:srgbClr val="000000"/>
                </a:solidFill>
                <a:highlight>
                  <a:srgbClr val="FFFFFF"/>
                </a:highlight>
              </a:rPr>
              <a:t> correspond to a letter and number - in the picture below, Cell A1 is selected</a:t>
            </a:r>
          </a:p>
          <a:p>
            <a:pPr lvl="0" rtl="0">
              <a:lnSpc>
                <a:spcPct val="100000"/>
              </a:lnSpc>
              <a:spcBef>
                <a:spcPts val="0"/>
              </a:spcBef>
              <a:spcAft>
                <a:spcPts val="0"/>
              </a:spcAft>
              <a:buNone/>
            </a:pPr>
            <a:endParaRPr>
              <a:solidFill>
                <a:srgbClr val="000000"/>
              </a:solidFill>
              <a:highlight>
                <a:srgbClr val="FFFFFF"/>
              </a:highlight>
            </a:endParaRPr>
          </a:p>
          <a:p>
            <a:pPr lvl="0">
              <a:lnSpc>
                <a:spcPct val="100000"/>
              </a:lnSpc>
              <a:spcBef>
                <a:spcPts val="0"/>
              </a:spcBef>
              <a:spcAft>
                <a:spcPts val="0"/>
              </a:spcAft>
              <a:buNone/>
            </a:pPr>
            <a:endParaRPr>
              <a:solidFill>
                <a:srgbClr val="000000"/>
              </a:solidFill>
              <a:highlight>
                <a:srgbClr val="FFFFFF"/>
              </a:highlight>
            </a:endParaRPr>
          </a:p>
        </p:txBody>
      </p:sp>
      <p:pic>
        <p:nvPicPr>
          <p:cNvPr id="99" name="Shape 99"/>
          <p:cNvPicPr preferRelativeResize="0"/>
          <p:nvPr/>
        </p:nvPicPr>
        <p:blipFill>
          <a:blip r:embed="rId3">
            <a:alphaModFix/>
          </a:blip>
          <a:stretch>
            <a:fillRect/>
          </a:stretch>
        </p:blipFill>
        <p:spPr>
          <a:xfrm>
            <a:off x="311700" y="2343925"/>
            <a:ext cx="8520600" cy="1907250"/>
          </a:xfrm>
          <a:prstGeom prst="rect">
            <a:avLst/>
          </a:prstGeom>
          <a:noFill/>
          <a:ln>
            <a:noFill/>
          </a:ln>
        </p:spPr>
      </p:pic>
      <p:sp>
        <p:nvSpPr>
          <p:cNvPr id="100" name="Shape 100"/>
          <p:cNvSpPr txBox="1"/>
          <p:nvPr/>
        </p:nvSpPr>
        <p:spPr>
          <a:xfrm>
            <a:off x="7076400" y="4568875"/>
            <a:ext cx="1755900" cy="326400"/>
          </a:xfrm>
          <a:prstGeom prst="rect">
            <a:avLst/>
          </a:prstGeom>
          <a:noFill/>
          <a:ln>
            <a:noFill/>
          </a:ln>
        </p:spPr>
        <p:txBody>
          <a:bodyPr lIns="91425" tIns="91425" rIns="91425" bIns="91425" anchor="t" anchorCtr="0">
            <a:noAutofit/>
          </a:bodyPr>
          <a:lstStyle/>
          <a:p>
            <a:pPr lvl="0">
              <a:spcBef>
                <a:spcPts val="0"/>
              </a:spcBef>
              <a:buNone/>
            </a:pPr>
            <a:r>
              <a:rPr lang="en" sz="1200" b="1" u="sng">
                <a:latin typeface="Roboto"/>
                <a:ea typeface="Roboto"/>
                <a:cs typeface="Roboto"/>
                <a:sym typeface="Roboto"/>
                <a:hlinkClick r:id="rId4"/>
              </a:rPr>
              <a:t>Back to contents slide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rtl="0">
              <a:spcBef>
                <a:spcPts val="0"/>
              </a:spcBef>
              <a:buNone/>
            </a:pPr>
            <a:r>
              <a:rPr lang="en"/>
              <a:t>Creating a Graph - Format and Enter Data</a:t>
            </a:r>
          </a:p>
        </p:txBody>
      </p:sp>
      <p:sp>
        <p:nvSpPr>
          <p:cNvPr id="106" name="Shape 106"/>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lnSpc>
                <a:spcPct val="100000"/>
              </a:lnSpc>
              <a:spcBef>
                <a:spcPts val="0"/>
              </a:spcBef>
              <a:spcAft>
                <a:spcPts val="0"/>
              </a:spcAft>
              <a:buClr>
                <a:srgbClr val="000000"/>
              </a:buClr>
              <a:buChar char="❏"/>
            </a:pPr>
            <a:r>
              <a:rPr lang="en">
                <a:solidFill>
                  <a:srgbClr val="000000"/>
                </a:solidFill>
                <a:highlight>
                  <a:srgbClr val="FFFFFF"/>
                </a:highlight>
              </a:rPr>
              <a:t>Type the student’s name in Row 1</a:t>
            </a:r>
          </a:p>
          <a:p>
            <a:pPr marL="457200" lvl="0" indent="-228600" rtl="0">
              <a:lnSpc>
                <a:spcPct val="100000"/>
              </a:lnSpc>
              <a:spcBef>
                <a:spcPts val="0"/>
              </a:spcBef>
              <a:spcAft>
                <a:spcPts val="0"/>
              </a:spcAft>
              <a:buClr>
                <a:srgbClr val="000000"/>
              </a:buClr>
              <a:buChar char="❏"/>
            </a:pPr>
            <a:r>
              <a:rPr lang="en">
                <a:solidFill>
                  <a:srgbClr val="000000"/>
                </a:solidFill>
                <a:highlight>
                  <a:srgbClr val="FFFFFF"/>
                </a:highlight>
              </a:rPr>
              <a:t>Label Column A by typing “Date” in Cell A2</a:t>
            </a:r>
          </a:p>
          <a:p>
            <a:pPr marL="457200" lvl="0" indent="-228600" rtl="0">
              <a:lnSpc>
                <a:spcPct val="100000"/>
              </a:lnSpc>
              <a:spcBef>
                <a:spcPts val="0"/>
              </a:spcBef>
              <a:spcAft>
                <a:spcPts val="0"/>
              </a:spcAft>
              <a:buClr>
                <a:srgbClr val="000000"/>
              </a:buClr>
              <a:buChar char="❏"/>
            </a:pPr>
            <a:r>
              <a:rPr lang="en">
                <a:solidFill>
                  <a:srgbClr val="000000"/>
                </a:solidFill>
                <a:highlight>
                  <a:srgbClr val="FFFFFF"/>
                </a:highlight>
              </a:rPr>
              <a:t>Label Columns B and C by typing in the target skills</a:t>
            </a:r>
          </a:p>
          <a:p>
            <a:pPr marL="457200" lvl="0" indent="-228600" rtl="0">
              <a:lnSpc>
                <a:spcPct val="100000"/>
              </a:lnSpc>
              <a:spcBef>
                <a:spcPts val="0"/>
              </a:spcBef>
              <a:spcAft>
                <a:spcPts val="0"/>
              </a:spcAft>
              <a:buClr>
                <a:srgbClr val="000000"/>
              </a:buClr>
              <a:buChar char="❏"/>
            </a:pPr>
            <a:r>
              <a:rPr lang="en">
                <a:solidFill>
                  <a:srgbClr val="000000"/>
                </a:solidFill>
                <a:highlight>
                  <a:srgbClr val="FFFFFF"/>
                </a:highlight>
              </a:rPr>
              <a:t>You can format Column A for a certain date format</a:t>
            </a:r>
          </a:p>
          <a:p>
            <a:pPr marL="914400" lvl="1" indent="-228600" rtl="0">
              <a:lnSpc>
                <a:spcPct val="100000"/>
              </a:lnSpc>
              <a:spcBef>
                <a:spcPts val="0"/>
              </a:spcBef>
              <a:spcAft>
                <a:spcPts val="0"/>
              </a:spcAft>
              <a:buClr>
                <a:srgbClr val="000000"/>
              </a:buClr>
              <a:buChar char="❏"/>
            </a:pPr>
            <a:r>
              <a:rPr lang="en">
                <a:solidFill>
                  <a:srgbClr val="000000"/>
                </a:solidFill>
                <a:highlight>
                  <a:srgbClr val="FFFFFF"/>
                </a:highlight>
              </a:rPr>
              <a:t>Select Column A by clicking on the gray box with A in it (see picture)</a:t>
            </a:r>
          </a:p>
          <a:p>
            <a:pPr marL="914400" lvl="1" indent="-228600" rtl="0">
              <a:lnSpc>
                <a:spcPct val="100000"/>
              </a:lnSpc>
              <a:spcBef>
                <a:spcPts val="0"/>
              </a:spcBef>
              <a:spcAft>
                <a:spcPts val="0"/>
              </a:spcAft>
              <a:buClr>
                <a:srgbClr val="000000"/>
              </a:buClr>
              <a:buChar char="❏"/>
            </a:pPr>
            <a:r>
              <a:rPr lang="en">
                <a:solidFill>
                  <a:srgbClr val="000000"/>
                </a:solidFill>
                <a:highlight>
                  <a:srgbClr val="FFFFFF"/>
                </a:highlight>
              </a:rPr>
              <a:t>Format → Numbers → Date (or More Formats to explore options)</a:t>
            </a:r>
          </a:p>
          <a:p>
            <a:pPr marL="457200" lvl="0" indent="-228600" rtl="0">
              <a:lnSpc>
                <a:spcPct val="100000"/>
              </a:lnSpc>
              <a:spcBef>
                <a:spcPts val="0"/>
              </a:spcBef>
              <a:spcAft>
                <a:spcPts val="0"/>
              </a:spcAft>
              <a:buClr>
                <a:srgbClr val="000000"/>
              </a:buClr>
              <a:buChar char="❏"/>
            </a:pPr>
            <a:r>
              <a:rPr lang="en">
                <a:solidFill>
                  <a:srgbClr val="000000"/>
                </a:solidFill>
                <a:highlight>
                  <a:srgbClr val="FFFFFF"/>
                </a:highlight>
              </a:rPr>
              <a:t>You can format Columns B and C to be a percent or whole number</a:t>
            </a:r>
          </a:p>
          <a:p>
            <a:pPr marL="914400" lvl="1" indent="-228600" rtl="0">
              <a:lnSpc>
                <a:spcPct val="100000"/>
              </a:lnSpc>
              <a:spcBef>
                <a:spcPts val="0"/>
              </a:spcBef>
              <a:spcAft>
                <a:spcPts val="0"/>
              </a:spcAft>
              <a:buClr>
                <a:srgbClr val="000000"/>
              </a:buClr>
              <a:buChar char="❏"/>
            </a:pPr>
            <a:r>
              <a:rPr lang="en">
                <a:solidFill>
                  <a:srgbClr val="000000"/>
                </a:solidFill>
                <a:highlight>
                  <a:srgbClr val="FFFFFF"/>
                </a:highlight>
              </a:rPr>
              <a:t>Select Column B (or Column C)</a:t>
            </a:r>
          </a:p>
          <a:p>
            <a:pPr marL="914400" lvl="1" indent="-228600" rtl="0">
              <a:lnSpc>
                <a:spcPct val="100000"/>
              </a:lnSpc>
              <a:spcBef>
                <a:spcPts val="0"/>
              </a:spcBef>
              <a:spcAft>
                <a:spcPts val="0"/>
              </a:spcAft>
              <a:buClr>
                <a:srgbClr val="000000"/>
              </a:buClr>
              <a:buChar char="❏"/>
            </a:pPr>
            <a:r>
              <a:rPr lang="en">
                <a:solidFill>
                  <a:srgbClr val="000000"/>
                </a:solidFill>
                <a:highlight>
                  <a:srgbClr val="FFFFFF"/>
                </a:highlight>
              </a:rPr>
              <a:t>Format → Numbers → … (may have to choose “More Formats” then “Custom Number Format” to explore and choose the desired format)</a:t>
            </a:r>
          </a:p>
          <a:p>
            <a:pPr marL="457200" lvl="0" indent="-228600" rtl="0">
              <a:lnSpc>
                <a:spcPct val="100000"/>
              </a:lnSpc>
              <a:spcBef>
                <a:spcPts val="0"/>
              </a:spcBef>
              <a:spcAft>
                <a:spcPts val="0"/>
              </a:spcAft>
              <a:buClr>
                <a:srgbClr val="000000"/>
              </a:buClr>
              <a:buChar char="❏"/>
            </a:pPr>
            <a:r>
              <a:rPr lang="en">
                <a:solidFill>
                  <a:srgbClr val="000000"/>
                </a:solidFill>
                <a:highlight>
                  <a:srgbClr val="FFFFFF"/>
                </a:highlight>
              </a:rPr>
              <a:t>Enter data</a:t>
            </a:r>
          </a:p>
          <a:p>
            <a:pPr marL="914400" lvl="1" indent="-228600" rtl="0">
              <a:lnSpc>
                <a:spcPct val="100000"/>
              </a:lnSpc>
              <a:spcBef>
                <a:spcPts val="0"/>
              </a:spcBef>
              <a:spcAft>
                <a:spcPts val="0"/>
              </a:spcAft>
              <a:buClr>
                <a:srgbClr val="000000"/>
              </a:buClr>
              <a:buChar char="❏"/>
            </a:pPr>
            <a:r>
              <a:rPr lang="en">
                <a:solidFill>
                  <a:srgbClr val="000000"/>
                </a:solidFill>
                <a:highlight>
                  <a:srgbClr val="FFFFFF"/>
                </a:highlight>
              </a:rPr>
              <a:t>Dates in Column A</a:t>
            </a:r>
          </a:p>
          <a:p>
            <a:pPr marL="914400" lvl="1" indent="-228600" rtl="0">
              <a:lnSpc>
                <a:spcPct val="100000"/>
              </a:lnSpc>
              <a:spcBef>
                <a:spcPts val="0"/>
              </a:spcBef>
              <a:spcAft>
                <a:spcPts val="0"/>
              </a:spcAft>
              <a:buClr>
                <a:srgbClr val="000000"/>
              </a:buClr>
              <a:buChar char="❏"/>
            </a:pPr>
            <a:r>
              <a:rPr lang="en">
                <a:solidFill>
                  <a:srgbClr val="000000"/>
                </a:solidFill>
                <a:highlight>
                  <a:srgbClr val="FFFFFF"/>
                </a:highlight>
              </a:rPr>
              <a:t>Corresponding goal data in Columns B and C</a:t>
            </a:r>
          </a:p>
        </p:txBody>
      </p:sp>
      <p:pic>
        <p:nvPicPr>
          <p:cNvPr id="107" name="Shape 107"/>
          <p:cNvPicPr preferRelativeResize="0"/>
          <p:nvPr/>
        </p:nvPicPr>
        <p:blipFill>
          <a:blip r:embed="rId3">
            <a:alphaModFix/>
          </a:blip>
          <a:stretch>
            <a:fillRect/>
          </a:stretch>
        </p:blipFill>
        <p:spPr>
          <a:xfrm>
            <a:off x="7309275" y="1229875"/>
            <a:ext cx="1421725" cy="1313749"/>
          </a:xfrm>
          <a:prstGeom prst="rect">
            <a:avLst/>
          </a:prstGeom>
          <a:noFill/>
          <a:ln>
            <a:noFill/>
          </a:ln>
        </p:spPr>
      </p:pic>
      <p:sp>
        <p:nvSpPr>
          <p:cNvPr id="108" name="Shape 108"/>
          <p:cNvSpPr txBox="1"/>
          <p:nvPr/>
        </p:nvSpPr>
        <p:spPr>
          <a:xfrm>
            <a:off x="7076400" y="4568875"/>
            <a:ext cx="17559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4"/>
              </a:rPr>
              <a:t>Back to contents slide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Creating a Graph - Select Data and Insert Graph</a:t>
            </a:r>
          </a:p>
        </p:txBody>
      </p:sp>
      <p:sp>
        <p:nvSpPr>
          <p:cNvPr id="114" name="Shape 114"/>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buChar char="❏"/>
            </a:pPr>
            <a:r>
              <a:rPr lang="en"/>
              <a:t>Highlight the data you want to graph - include the heading cells (“Date” and the descriptions of targeted skills)</a:t>
            </a:r>
          </a:p>
          <a:p>
            <a:pPr marL="457200" lvl="0" indent="-228600" rtl="0">
              <a:spcBef>
                <a:spcPts val="0"/>
              </a:spcBef>
              <a:buChar char="❏"/>
            </a:pPr>
            <a:r>
              <a:rPr lang="en"/>
              <a:t>Click Insert→ Chart</a:t>
            </a:r>
          </a:p>
          <a:p>
            <a:pPr marL="457200" lvl="0" indent="-228600" rtl="0">
              <a:spcBef>
                <a:spcPts val="0"/>
              </a:spcBef>
              <a:buChar char="❏"/>
            </a:pPr>
            <a:r>
              <a:rPr lang="en"/>
              <a:t>The Chart box will pop up</a:t>
            </a:r>
          </a:p>
          <a:p>
            <a:pPr marL="457200" lvl="0" indent="-228600" rtl="0">
              <a:spcBef>
                <a:spcPts val="0"/>
              </a:spcBef>
              <a:buChar char="❏"/>
            </a:pPr>
            <a:r>
              <a:rPr lang="en"/>
              <a:t>Click Chart Types</a:t>
            </a:r>
          </a:p>
          <a:p>
            <a:pPr marL="457200" lvl="0" indent="-228600" rtl="0">
              <a:spcBef>
                <a:spcPts val="0"/>
              </a:spcBef>
              <a:buChar char="❏"/>
            </a:pPr>
            <a:r>
              <a:rPr lang="en"/>
              <a:t>Select the first type of line graph</a:t>
            </a:r>
          </a:p>
          <a:p>
            <a:pPr marL="457200" lvl="0" indent="-228600" rtl="0">
              <a:spcBef>
                <a:spcPts val="0"/>
              </a:spcBef>
              <a:buChar char="❏"/>
            </a:pPr>
            <a:r>
              <a:rPr lang="en"/>
              <a:t>Click Insert or Customization (after Customizing, must click Insert)</a:t>
            </a:r>
          </a:p>
          <a:p>
            <a:pPr lvl="0" rtl="0">
              <a:spcBef>
                <a:spcPts val="0"/>
              </a:spcBef>
              <a:buNone/>
            </a:pPr>
            <a:endParaRPr/>
          </a:p>
        </p:txBody>
      </p:sp>
      <p:pic>
        <p:nvPicPr>
          <p:cNvPr id="115" name="Shape 115"/>
          <p:cNvPicPr preferRelativeResize="0"/>
          <p:nvPr/>
        </p:nvPicPr>
        <p:blipFill>
          <a:blip r:embed="rId3">
            <a:alphaModFix/>
          </a:blip>
          <a:stretch>
            <a:fillRect/>
          </a:stretch>
        </p:blipFill>
        <p:spPr>
          <a:xfrm>
            <a:off x="4613724" y="1683799"/>
            <a:ext cx="3298474" cy="1357124"/>
          </a:xfrm>
          <a:prstGeom prst="rect">
            <a:avLst/>
          </a:prstGeom>
          <a:noFill/>
          <a:ln>
            <a:noFill/>
          </a:ln>
        </p:spPr>
      </p:pic>
      <p:pic>
        <p:nvPicPr>
          <p:cNvPr id="116" name="Shape 116"/>
          <p:cNvPicPr preferRelativeResize="0"/>
          <p:nvPr/>
        </p:nvPicPr>
        <p:blipFill>
          <a:blip r:embed="rId4">
            <a:alphaModFix/>
          </a:blip>
          <a:stretch>
            <a:fillRect/>
          </a:stretch>
        </p:blipFill>
        <p:spPr>
          <a:xfrm>
            <a:off x="796637" y="3501500"/>
            <a:ext cx="2847975" cy="1181100"/>
          </a:xfrm>
          <a:prstGeom prst="rect">
            <a:avLst/>
          </a:prstGeom>
          <a:noFill/>
          <a:ln>
            <a:noFill/>
          </a:ln>
        </p:spPr>
      </p:pic>
      <p:sp>
        <p:nvSpPr>
          <p:cNvPr id="117" name="Shape 117"/>
          <p:cNvSpPr txBox="1"/>
          <p:nvPr/>
        </p:nvSpPr>
        <p:spPr>
          <a:xfrm>
            <a:off x="7076400" y="4568875"/>
            <a:ext cx="17559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5"/>
              </a:rPr>
              <a:t>Back to contents slide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Inserting a trendline on the graph</a:t>
            </a:r>
          </a:p>
        </p:txBody>
      </p:sp>
      <p:sp>
        <p:nvSpPr>
          <p:cNvPr id="123" name="Shape 123"/>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a:t>Inserting a trendline after the graph has been created</a:t>
            </a:r>
          </a:p>
          <a:p>
            <a:pPr marL="457200" lvl="0" indent="-228600" rtl="0">
              <a:lnSpc>
                <a:spcPct val="100000"/>
              </a:lnSpc>
              <a:spcBef>
                <a:spcPts val="0"/>
              </a:spcBef>
              <a:spcAft>
                <a:spcPts val="0"/>
              </a:spcAft>
              <a:buChar char="❏"/>
            </a:pPr>
            <a:r>
              <a:rPr lang="en"/>
              <a:t>Click on the data line and choose the trendline icon</a:t>
            </a:r>
          </a:p>
          <a:p>
            <a:pPr marL="457200" lvl="0" indent="-228600" rtl="0">
              <a:lnSpc>
                <a:spcPct val="100000"/>
              </a:lnSpc>
              <a:spcBef>
                <a:spcPts val="0"/>
              </a:spcBef>
              <a:spcAft>
                <a:spcPts val="0"/>
              </a:spcAft>
              <a:buChar char="❏"/>
            </a:pPr>
            <a:r>
              <a:rPr lang="en"/>
              <a:t>From the trendline dropdown choose “Linear”</a:t>
            </a:r>
          </a:p>
          <a:p>
            <a:pPr marL="457200" lvl="0" indent="-228600" rtl="0">
              <a:lnSpc>
                <a:spcPct val="100000"/>
              </a:lnSpc>
              <a:spcBef>
                <a:spcPts val="0"/>
              </a:spcBef>
              <a:spcAft>
                <a:spcPts val="0"/>
              </a:spcAft>
              <a:buChar char="❏"/>
            </a:pPr>
            <a:r>
              <a:rPr lang="en"/>
              <a:t>Do this for each data line on the graph</a:t>
            </a:r>
          </a:p>
          <a:p>
            <a:pPr lvl="0" rtl="0">
              <a:lnSpc>
                <a:spcPct val="100000"/>
              </a:lnSpc>
              <a:spcBef>
                <a:spcPts val="0"/>
              </a:spcBef>
              <a:spcAft>
                <a:spcPts val="0"/>
              </a:spcAft>
              <a:buNone/>
            </a:pPr>
            <a:endParaRPr/>
          </a:p>
          <a:p>
            <a:pPr lvl="0" rtl="0">
              <a:lnSpc>
                <a:spcPct val="100000"/>
              </a:lnSpc>
              <a:spcBef>
                <a:spcPts val="0"/>
              </a:spcBef>
              <a:spcAft>
                <a:spcPts val="0"/>
              </a:spcAft>
              <a:buNone/>
            </a:pPr>
            <a:r>
              <a:rPr lang="en"/>
              <a:t>Inserting a trendline from the Customization tab on the Chart pop up box</a:t>
            </a:r>
          </a:p>
          <a:p>
            <a:pPr marL="457200" lvl="0" indent="-228600" rtl="0">
              <a:lnSpc>
                <a:spcPct val="100000"/>
              </a:lnSpc>
              <a:spcBef>
                <a:spcPts val="0"/>
              </a:spcBef>
              <a:spcAft>
                <a:spcPts val="0"/>
              </a:spcAft>
              <a:buChar char="❏"/>
            </a:pPr>
            <a:r>
              <a:rPr lang="en"/>
              <a:t>Scroll down and choose “Linear” from the Trendline dropdown</a:t>
            </a:r>
          </a:p>
          <a:p>
            <a:pPr lvl="0" rtl="0">
              <a:lnSpc>
                <a:spcPct val="100000"/>
              </a:lnSpc>
              <a:spcBef>
                <a:spcPts val="0"/>
              </a:spcBef>
              <a:spcAft>
                <a:spcPts val="0"/>
              </a:spcAft>
              <a:buNone/>
            </a:pPr>
            <a:endParaRPr/>
          </a:p>
          <a:p>
            <a:pPr lvl="0" rtl="0">
              <a:lnSpc>
                <a:spcPct val="100000"/>
              </a:lnSpc>
              <a:spcBef>
                <a:spcPts val="0"/>
              </a:spcBef>
              <a:spcAft>
                <a:spcPts val="0"/>
              </a:spcAft>
              <a:buNone/>
            </a:pPr>
            <a:r>
              <a:rPr lang="en" b="1"/>
              <a:t>*A column of dates MUST be included </a:t>
            </a:r>
          </a:p>
          <a:p>
            <a:pPr lvl="0" rtl="0">
              <a:lnSpc>
                <a:spcPct val="100000"/>
              </a:lnSpc>
              <a:spcBef>
                <a:spcPts val="0"/>
              </a:spcBef>
              <a:spcAft>
                <a:spcPts val="0"/>
              </a:spcAft>
              <a:buNone/>
            </a:pPr>
            <a:r>
              <a:rPr lang="en" b="1"/>
              <a:t>in the data selection, otherwise </a:t>
            </a:r>
          </a:p>
          <a:p>
            <a:pPr lvl="0" rtl="0">
              <a:lnSpc>
                <a:spcPct val="100000"/>
              </a:lnSpc>
              <a:spcBef>
                <a:spcPts val="0"/>
              </a:spcBef>
              <a:spcAft>
                <a:spcPts val="0"/>
              </a:spcAft>
              <a:buNone/>
            </a:pPr>
            <a:r>
              <a:rPr lang="en" b="1"/>
              <a:t>“Trendline” will not be an option</a:t>
            </a:r>
          </a:p>
        </p:txBody>
      </p:sp>
      <p:pic>
        <p:nvPicPr>
          <p:cNvPr id="124" name="Shape 124"/>
          <p:cNvPicPr preferRelativeResize="0"/>
          <p:nvPr/>
        </p:nvPicPr>
        <p:blipFill>
          <a:blip r:embed="rId3">
            <a:alphaModFix/>
          </a:blip>
          <a:stretch>
            <a:fillRect/>
          </a:stretch>
        </p:blipFill>
        <p:spPr>
          <a:xfrm>
            <a:off x="6091750" y="1311650"/>
            <a:ext cx="2874625" cy="894324"/>
          </a:xfrm>
          <a:prstGeom prst="rect">
            <a:avLst/>
          </a:prstGeom>
          <a:noFill/>
          <a:ln>
            <a:noFill/>
          </a:ln>
        </p:spPr>
      </p:pic>
      <p:pic>
        <p:nvPicPr>
          <p:cNvPr id="125" name="Shape 125"/>
          <p:cNvPicPr preferRelativeResize="0"/>
          <p:nvPr/>
        </p:nvPicPr>
        <p:blipFill>
          <a:blip r:embed="rId4">
            <a:alphaModFix/>
          </a:blip>
          <a:stretch>
            <a:fillRect/>
          </a:stretch>
        </p:blipFill>
        <p:spPr>
          <a:xfrm>
            <a:off x="4718350" y="3250200"/>
            <a:ext cx="4113950" cy="846600"/>
          </a:xfrm>
          <a:prstGeom prst="rect">
            <a:avLst/>
          </a:prstGeom>
          <a:noFill/>
          <a:ln>
            <a:noFill/>
          </a:ln>
        </p:spPr>
      </p:pic>
      <p:sp>
        <p:nvSpPr>
          <p:cNvPr id="126" name="Shape 126"/>
          <p:cNvSpPr txBox="1"/>
          <p:nvPr/>
        </p:nvSpPr>
        <p:spPr>
          <a:xfrm>
            <a:off x="7076400" y="4568875"/>
            <a:ext cx="17559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5"/>
              </a:rPr>
              <a:t>Back to contents slide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a:t>How to move the graph to its own sheet/tab</a:t>
            </a:r>
          </a:p>
        </p:txBody>
      </p:sp>
      <p:sp>
        <p:nvSpPr>
          <p:cNvPr id="132" name="Shape 132"/>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buChar char="❏"/>
            </a:pPr>
            <a:r>
              <a:rPr lang="en"/>
              <a:t>Click on the graph so that a triangle/down arrow appear in the upper right corner of that box containing the graph.</a:t>
            </a:r>
          </a:p>
          <a:p>
            <a:pPr marL="457200" lvl="0" indent="-228600" rtl="0">
              <a:spcBef>
                <a:spcPts val="0"/>
              </a:spcBef>
              <a:buChar char="❏"/>
            </a:pPr>
            <a:r>
              <a:rPr lang="en"/>
              <a:t>Click on the arrow and choose “Move to own sheet…”</a:t>
            </a:r>
          </a:p>
          <a:p>
            <a:pPr marL="457200" lvl="0" indent="-228600" rtl="0">
              <a:spcBef>
                <a:spcPts val="0"/>
              </a:spcBef>
              <a:buChar char="❏"/>
            </a:pPr>
            <a:r>
              <a:rPr lang="en"/>
              <a:t>Your graph will now be on a separate tab labeled “Chart 1”</a:t>
            </a:r>
          </a:p>
        </p:txBody>
      </p:sp>
      <p:pic>
        <p:nvPicPr>
          <p:cNvPr id="133" name="Shape 133"/>
          <p:cNvPicPr preferRelativeResize="0"/>
          <p:nvPr/>
        </p:nvPicPr>
        <p:blipFill>
          <a:blip r:embed="rId3">
            <a:alphaModFix/>
          </a:blip>
          <a:stretch>
            <a:fillRect/>
          </a:stretch>
        </p:blipFill>
        <p:spPr>
          <a:xfrm>
            <a:off x="832850" y="2674302"/>
            <a:ext cx="3011291" cy="1894574"/>
          </a:xfrm>
          <a:prstGeom prst="rect">
            <a:avLst/>
          </a:prstGeom>
          <a:noFill/>
          <a:ln>
            <a:noFill/>
          </a:ln>
        </p:spPr>
      </p:pic>
      <p:pic>
        <p:nvPicPr>
          <p:cNvPr id="134" name="Shape 134"/>
          <p:cNvPicPr preferRelativeResize="0"/>
          <p:nvPr/>
        </p:nvPicPr>
        <p:blipFill>
          <a:blip r:embed="rId4">
            <a:alphaModFix/>
          </a:blip>
          <a:stretch>
            <a:fillRect/>
          </a:stretch>
        </p:blipFill>
        <p:spPr>
          <a:xfrm>
            <a:off x="6147550" y="2823254"/>
            <a:ext cx="2320200" cy="879624"/>
          </a:xfrm>
          <a:prstGeom prst="rect">
            <a:avLst/>
          </a:prstGeom>
          <a:noFill/>
          <a:ln>
            <a:noFill/>
          </a:ln>
        </p:spPr>
      </p:pic>
      <p:sp>
        <p:nvSpPr>
          <p:cNvPr id="135" name="Shape 135"/>
          <p:cNvSpPr txBox="1"/>
          <p:nvPr/>
        </p:nvSpPr>
        <p:spPr>
          <a:xfrm>
            <a:off x="7076400" y="4568875"/>
            <a:ext cx="17559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5"/>
              </a:rPr>
              <a:t>Back to contents slide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sz="2200"/>
              <a:t>How to make cells change color when a certain criteria is attained</a:t>
            </a:r>
          </a:p>
        </p:txBody>
      </p:sp>
      <p:sp>
        <p:nvSpPr>
          <p:cNvPr id="141" name="Shape 141"/>
          <p:cNvSpPr txBox="1">
            <a:spLocks noGrp="1"/>
          </p:cNvSpPr>
          <p:nvPr>
            <p:ph type="body" idx="1"/>
          </p:nvPr>
        </p:nvSpPr>
        <p:spPr>
          <a:xfrm>
            <a:off x="311700" y="912900"/>
            <a:ext cx="8520599" cy="3656100"/>
          </a:xfrm>
          <a:prstGeom prst="rect">
            <a:avLst/>
          </a:prstGeom>
        </p:spPr>
        <p:txBody>
          <a:bodyPr lIns="91425" tIns="91425" rIns="91425" bIns="91425" anchor="t" anchorCtr="0">
            <a:noAutofit/>
          </a:bodyPr>
          <a:lstStyle/>
          <a:p>
            <a:pPr marL="457200" lvl="0" indent="-317500" rtl="0">
              <a:spcBef>
                <a:spcPts val="0"/>
              </a:spcBef>
              <a:buSzPct val="100000"/>
              <a:buChar char="❏"/>
            </a:pPr>
            <a:r>
              <a:rPr lang="en" sz="1400"/>
              <a:t>In the data entry spreadsheet, cells can be programmed to change                                                        color (background or text) when a defined criteria/condition is met</a:t>
            </a:r>
          </a:p>
          <a:p>
            <a:pPr marL="457200" lvl="0" indent="-317500" rtl="0">
              <a:spcBef>
                <a:spcPts val="0"/>
              </a:spcBef>
              <a:buSzPct val="100000"/>
              <a:buChar char="❏"/>
            </a:pPr>
            <a:r>
              <a:rPr lang="en" sz="1400"/>
              <a:t>Select/highlight the cells or entire columns you want to format</a:t>
            </a:r>
          </a:p>
          <a:p>
            <a:pPr marL="457200" lvl="0" indent="-317500" rtl="0">
              <a:spcBef>
                <a:spcPts val="0"/>
              </a:spcBef>
              <a:buSzPct val="100000"/>
              <a:buChar char="❏"/>
            </a:pPr>
            <a:r>
              <a:rPr lang="en" sz="1400"/>
              <a:t>Select Format → Conditional formatting…</a:t>
            </a:r>
          </a:p>
          <a:p>
            <a:pPr marL="457200" lvl="0" indent="-317500" rtl="0">
              <a:spcBef>
                <a:spcPts val="0"/>
              </a:spcBef>
              <a:buSzPct val="100000"/>
              <a:buChar char="❏"/>
            </a:pPr>
            <a:r>
              <a:rPr lang="en" sz="1400"/>
              <a:t>A conditional formatting menu will pop up on the right side of the                                                           screen</a:t>
            </a:r>
          </a:p>
          <a:p>
            <a:pPr marL="457200" lvl="0" indent="-317500" rtl="0">
              <a:spcBef>
                <a:spcPts val="0"/>
              </a:spcBef>
              <a:buSzPct val="100000"/>
              <a:buChar char="❏"/>
            </a:pPr>
            <a:r>
              <a:rPr lang="en" sz="1400"/>
              <a:t>Use the menu to choose which conditions the formatting will apply                                                            to and the formatting style</a:t>
            </a:r>
          </a:p>
          <a:p>
            <a:pPr marL="457200" lvl="0" indent="-317500" rtl="0">
              <a:spcBef>
                <a:spcPts val="0"/>
              </a:spcBef>
              <a:buSzPct val="100000"/>
              <a:buChar char="❏"/>
            </a:pPr>
            <a:r>
              <a:rPr lang="en" sz="1400"/>
              <a:t>Ex: To highlight cells yellow when 80% or higher is entered, on the                                                conditional formatting menu:</a:t>
            </a:r>
          </a:p>
          <a:p>
            <a:pPr marL="914400" lvl="1" indent="-228600" rtl="0">
              <a:spcBef>
                <a:spcPts val="0"/>
              </a:spcBef>
              <a:buChar char="❏"/>
            </a:pPr>
            <a:r>
              <a:rPr lang="en"/>
              <a:t>Format cells if…, choose “Greater than or equal to” </a:t>
            </a:r>
          </a:p>
          <a:p>
            <a:pPr marL="914400" lvl="1" indent="-228600" rtl="0">
              <a:spcBef>
                <a:spcPts val="0"/>
              </a:spcBef>
              <a:buChar char="❏"/>
            </a:pPr>
            <a:r>
              <a:rPr lang="en"/>
              <a:t>Enter “.8” in the “Value or formula” box</a:t>
            </a:r>
          </a:p>
          <a:p>
            <a:pPr marL="914400" lvl="1" indent="-228600" rtl="0">
              <a:spcBef>
                <a:spcPts val="0"/>
              </a:spcBef>
              <a:buChar char="❏"/>
            </a:pPr>
            <a:r>
              <a:rPr lang="en"/>
              <a:t>Formatting style, choose the fill color</a:t>
            </a:r>
          </a:p>
          <a:p>
            <a:pPr marL="914400" lvl="1" indent="-228600" rtl="0">
              <a:spcBef>
                <a:spcPts val="0"/>
              </a:spcBef>
              <a:buChar char="❏"/>
            </a:pPr>
            <a:r>
              <a:rPr lang="en"/>
              <a:t>Select “Done”</a:t>
            </a:r>
          </a:p>
        </p:txBody>
      </p:sp>
      <p:pic>
        <p:nvPicPr>
          <p:cNvPr id="142" name="Shape 142"/>
          <p:cNvPicPr preferRelativeResize="0"/>
          <p:nvPr/>
        </p:nvPicPr>
        <p:blipFill>
          <a:blip r:embed="rId3">
            <a:alphaModFix/>
          </a:blip>
          <a:stretch>
            <a:fillRect/>
          </a:stretch>
        </p:blipFill>
        <p:spPr>
          <a:xfrm>
            <a:off x="6246500" y="912900"/>
            <a:ext cx="2630824" cy="3577825"/>
          </a:xfrm>
          <a:prstGeom prst="rect">
            <a:avLst/>
          </a:prstGeom>
          <a:noFill/>
          <a:ln>
            <a:noFill/>
          </a:ln>
        </p:spPr>
      </p:pic>
      <p:sp>
        <p:nvSpPr>
          <p:cNvPr id="143" name="Shape 143"/>
          <p:cNvSpPr txBox="1"/>
          <p:nvPr/>
        </p:nvSpPr>
        <p:spPr>
          <a:xfrm>
            <a:off x="7076400" y="4568875"/>
            <a:ext cx="17559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4"/>
              </a:rPr>
              <a:t>Back to contents slide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lvl="0">
              <a:spcBef>
                <a:spcPts val="0"/>
              </a:spcBef>
              <a:buNone/>
            </a:pPr>
            <a:r>
              <a:rPr lang="en" sz="2600"/>
              <a:t>By clicking on the data line on the graph, you can...</a:t>
            </a:r>
          </a:p>
        </p:txBody>
      </p:sp>
      <p:sp>
        <p:nvSpPr>
          <p:cNvPr id="149" name="Shape 149"/>
          <p:cNvSpPr txBox="1">
            <a:spLocks noGrp="1"/>
          </p:cNvSpPr>
          <p:nvPr>
            <p:ph type="body" idx="1"/>
          </p:nvPr>
        </p:nvSpPr>
        <p:spPr>
          <a:xfrm>
            <a:off x="311700" y="1017800"/>
            <a:ext cx="8520599" cy="3551099"/>
          </a:xfrm>
          <a:prstGeom prst="rect">
            <a:avLst/>
          </a:prstGeom>
        </p:spPr>
        <p:txBody>
          <a:bodyPr lIns="91425" tIns="91425" rIns="91425" bIns="91425" anchor="t" anchorCtr="0">
            <a:noAutofit/>
          </a:bodyPr>
          <a:lstStyle/>
          <a:p>
            <a:pPr marL="457200" lvl="0" indent="-228600" rtl="0">
              <a:spcBef>
                <a:spcPts val="0"/>
              </a:spcBef>
              <a:buChar char="❏"/>
            </a:pPr>
            <a:r>
              <a:rPr lang="en"/>
              <a:t>Change the line color</a:t>
            </a:r>
          </a:p>
          <a:p>
            <a:pPr lvl="0" rtl="0">
              <a:spcBef>
                <a:spcPts val="0"/>
              </a:spcBef>
              <a:buNone/>
            </a:pPr>
            <a:endParaRPr/>
          </a:p>
          <a:p>
            <a:pPr marL="457200" lvl="0" indent="-228600" rtl="0">
              <a:spcBef>
                <a:spcPts val="0"/>
              </a:spcBef>
              <a:buChar char="❏"/>
            </a:pPr>
            <a:r>
              <a:rPr lang="en"/>
              <a:t>Change the line thickness</a:t>
            </a:r>
          </a:p>
          <a:p>
            <a:pPr lvl="0" rtl="0">
              <a:spcBef>
                <a:spcPts val="0"/>
              </a:spcBef>
              <a:buNone/>
            </a:pPr>
            <a:endParaRPr/>
          </a:p>
          <a:p>
            <a:pPr marL="457200" lvl="0" indent="-228600" rtl="0">
              <a:spcBef>
                <a:spcPts val="0"/>
              </a:spcBef>
              <a:buChar char="❏"/>
            </a:pPr>
            <a:r>
              <a:rPr lang="en"/>
              <a:t>Add points to the data line                                                                                       and change the shape/size of the points</a:t>
            </a:r>
          </a:p>
          <a:p>
            <a:pPr lvl="0" rtl="0">
              <a:spcBef>
                <a:spcPts val="0"/>
              </a:spcBef>
              <a:buNone/>
            </a:pPr>
            <a:endParaRPr/>
          </a:p>
          <a:p>
            <a:pPr marL="457200" lvl="0" indent="-228600" rtl="0">
              <a:spcBef>
                <a:spcPts val="0"/>
              </a:spcBef>
              <a:buChar char="❏"/>
            </a:pPr>
            <a:r>
              <a:rPr lang="en"/>
              <a:t>Add data values to the each point on the line</a:t>
            </a:r>
          </a:p>
        </p:txBody>
      </p:sp>
      <p:pic>
        <p:nvPicPr>
          <p:cNvPr id="150" name="Shape 150"/>
          <p:cNvPicPr preferRelativeResize="0"/>
          <p:nvPr/>
        </p:nvPicPr>
        <p:blipFill>
          <a:blip r:embed="rId3">
            <a:alphaModFix/>
          </a:blip>
          <a:stretch>
            <a:fillRect/>
          </a:stretch>
        </p:blipFill>
        <p:spPr>
          <a:xfrm>
            <a:off x="3754475" y="1187537"/>
            <a:ext cx="2952750" cy="809625"/>
          </a:xfrm>
          <a:prstGeom prst="rect">
            <a:avLst/>
          </a:prstGeom>
          <a:noFill/>
          <a:ln>
            <a:noFill/>
          </a:ln>
        </p:spPr>
      </p:pic>
      <p:pic>
        <p:nvPicPr>
          <p:cNvPr id="151" name="Shape 151"/>
          <p:cNvPicPr preferRelativeResize="0"/>
          <p:nvPr/>
        </p:nvPicPr>
        <p:blipFill>
          <a:blip r:embed="rId4">
            <a:alphaModFix/>
          </a:blip>
          <a:stretch>
            <a:fillRect/>
          </a:stretch>
        </p:blipFill>
        <p:spPr>
          <a:xfrm>
            <a:off x="3754475" y="2166925"/>
            <a:ext cx="2952750" cy="809625"/>
          </a:xfrm>
          <a:prstGeom prst="rect">
            <a:avLst/>
          </a:prstGeom>
          <a:noFill/>
          <a:ln>
            <a:noFill/>
          </a:ln>
        </p:spPr>
      </p:pic>
      <p:pic>
        <p:nvPicPr>
          <p:cNvPr id="152" name="Shape 152"/>
          <p:cNvPicPr preferRelativeResize="0"/>
          <p:nvPr/>
        </p:nvPicPr>
        <p:blipFill>
          <a:blip r:embed="rId5">
            <a:alphaModFix/>
          </a:blip>
          <a:stretch>
            <a:fillRect/>
          </a:stretch>
        </p:blipFill>
        <p:spPr>
          <a:xfrm>
            <a:off x="4982200" y="3100337"/>
            <a:ext cx="2952750" cy="809625"/>
          </a:xfrm>
          <a:prstGeom prst="rect">
            <a:avLst/>
          </a:prstGeom>
          <a:noFill/>
          <a:ln>
            <a:noFill/>
          </a:ln>
        </p:spPr>
      </p:pic>
      <p:pic>
        <p:nvPicPr>
          <p:cNvPr id="153" name="Shape 153"/>
          <p:cNvPicPr preferRelativeResize="0"/>
          <p:nvPr/>
        </p:nvPicPr>
        <p:blipFill>
          <a:blip r:embed="rId6">
            <a:alphaModFix/>
          </a:blip>
          <a:stretch>
            <a:fillRect/>
          </a:stretch>
        </p:blipFill>
        <p:spPr>
          <a:xfrm>
            <a:off x="5584775" y="4033762"/>
            <a:ext cx="2952750" cy="809625"/>
          </a:xfrm>
          <a:prstGeom prst="rect">
            <a:avLst/>
          </a:prstGeom>
          <a:noFill/>
          <a:ln>
            <a:noFill/>
          </a:ln>
        </p:spPr>
      </p:pic>
      <p:sp>
        <p:nvSpPr>
          <p:cNvPr id="154" name="Shape 154"/>
          <p:cNvSpPr txBox="1"/>
          <p:nvPr/>
        </p:nvSpPr>
        <p:spPr>
          <a:xfrm>
            <a:off x="7335250" y="956050"/>
            <a:ext cx="1755900" cy="326400"/>
          </a:xfrm>
          <a:prstGeom prst="rect">
            <a:avLst/>
          </a:prstGeom>
          <a:noFill/>
          <a:ln>
            <a:noFill/>
          </a:ln>
        </p:spPr>
        <p:txBody>
          <a:bodyPr lIns="91425" tIns="91425" rIns="91425" bIns="91425" anchor="t" anchorCtr="0">
            <a:noAutofit/>
          </a:bodyPr>
          <a:lstStyle/>
          <a:p>
            <a:pPr lvl="0" rtl="0">
              <a:spcBef>
                <a:spcPts val="0"/>
              </a:spcBef>
              <a:buNone/>
            </a:pPr>
            <a:r>
              <a:rPr lang="en" sz="1200" b="1" u="sng">
                <a:latin typeface="Roboto"/>
                <a:ea typeface="Roboto"/>
                <a:cs typeface="Roboto"/>
                <a:sym typeface="Roboto"/>
                <a:hlinkClick r:id="rId7"/>
              </a:rPr>
              <a:t>Back to contents slide</a:t>
            </a: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1408</Words>
  <Application>Microsoft Macintosh PowerPoint</Application>
  <PresentationFormat>On-screen Show (16:9)</PresentationFormat>
  <Paragraphs>126</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Roboto</vt:lpstr>
      <vt:lpstr>geometric</vt:lpstr>
      <vt:lpstr>Creating, formatting, and editing graphs using Google Sheets </vt:lpstr>
      <vt:lpstr>Contents - click a link to skip to that slide/section</vt:lpstr>
      <vt:lpstr>Spreadsheet Terminology</vt:lpstr>
      <vt:lpstr>Creating a Graph - Format and Enter Data</vt:lpstr>
      <vt:lpstr>Creating a Graph - Select Data and Insert Graph</vt:lpstr>
      <vt:lpstr>Inserting a trendline on the graph</vt:lpstr>
      <vt:lpstr>How to move the graph to its own sheet/tab</vt:lpstr>
      <vt:lpstr>How to make cells change color when a certain criteria is attained</vt:lpstr>
      <vt:lpstr>By clicking on the data line on the graph, you can...</vt:lpstr>
      <vt:lpstr>How to edit the title and axes of the graph</vt:lpstr>
      <vt:lpstr>How to expand the selection of cells included in the graph</vt:lpstr>
      <vt:lpstr>Contents - Troubleshooting</vt:lpstr>
      <vt:lpstr>My graph just looks wrong</vt:lpstr>
      <vt:lpstr>The line on the graph has a gap</vt:lpstr>
      <vt:lpstr>I can’t find the option for inserting a trend line</vt:lpstr>
      <vt:lpstr>All of the data is not displaying on the graph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formatting, and editing graphs using Google Sheets </dc:title>
  <cp:lastModifiedBy>Kaye Otten</cp:lastModifiedBy>
  <cp:revision>1</cp:revision>
  <dcterms:modified xsi:type="dcterms:W3CDTF">2016-11-05T23:08:00Z</dcterms:modified>
</cp:coreProperties>
</file>