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87" r:id="rId2"/>
    <p:sldId id="388" r:id="rId3"/>
    <p:sldId id="256" r:id="rId4"/>
    <p:sldId id="294" r:id="rId5"/>
    <p:sldId id="385" r:id="rId6"/>
    <p:sldId id="390" r:id="rId7"/>
    <p:sldId id="391" r:id="rId8"/>
    <p:sldId id="392" r:id="rId9"/>
    <p:sldId id="381" r:id="rId10"/>
    <p:sldId id="296" r:id="rId11"/>
    <p:sldId id="384" r:id="rId12"/>
    <p:sldId id="393" r:id="rId13"/>
    <p:sldId id="382" r:id="rId14"/>
    <p:sldId id="259" r:id="rId15"/>
    <p:sldId id="383" r:id="rId16"/>
    <p:sldId id="262" r:id="rId17"/>
    <p:sldId id="386" r:id="rId18"/>
    <p:sldId id="265" r:id="rId19"/>
    <p:sldId id="266" r:id="rId20"/>
    <p:sldId id="38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ery Schneider" initials="JS" lastIdx="1" clrIdx="0">
    <p:extLst>
      <p:ext uri="{19B8F6BF-5375-455C-9EA6-DF929625EA0E}">
        <p15:presenceInfo xmlns:p15="http://schemas.microsoft.com/office/powerpoint/2012/main" userId="c7a3b0bff499592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7D2FB0-8435-4B4C-ACA4-16D273A34D49}" v="362" dt="2019-09-18T18:49:05.9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816" y="60"/>
      </p:cViewPr>
      <p:guideLst/>
    </p:cSldViewPr>
  </p:slideViewPr>
  <p:notesTextViewPr>
    <p:cViewPr>
      <p:scale>
        <a:sx n="1" d="1"/>
        <a:sy n="1" d="1"/>
      </p:scale>
      <p:origin x="0" y="0"/>
    </p:cViewPr>
  </p:notesTextViewPr>
  <p:sorterViewPr>
    <p:cViewPr>
      <p:scale>
        <a:sx n="100" d="100"/>
        <a:sy n="100" d="100"/>
      </p:scale>
      <p:origin x="0" y="-87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9-17T14:27:20.772" idx="1">
    <p:pos x="6910" y="2487"/>
    <p:text>Remove</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128EAB-7F68-4955-B5C4-BD42F2408005}"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8CAF7311-D2F9-4EB0-83BD-9DEBDDD553AC}">
      <dgm:prSet phldrT="[Text]"/>
      <dgm:spPr/>
      <dgm:t>
        <a:bodyPr/>
        <a:lstStyle/>
        <a:p>
          <a:r>
            <a:rPr lang="en-US" dirty="0"/>
            <a:t>Self-Determination</a:t>
          </a:r>
        </a:p>
      </dgm:t>
    </dgm:pt>
    <dgm:pt modelId="{AE09E744-9A56-48F8-A7B4-985F03964B25}" type="parTrans" cxnId="{1C8D84CD-2841-4083-AAA6-7C224B2E9906}">
      <dgm:prSet/>
      <dgm:spPr/>
      <dgm:t>
        <a:bodyPr/>
        <a:lstStyle/>
        <a:p>
          <a:endParaRPr lang="en-US"/>
        </a:p>
      </dgm:t>
    </dgm:pt>
    <dgm:pt modelId="{E8BB55C6-8073-40F4-81C1-642345656D2B}" type="sibTrans" cxnId="{1C8D84CD-2841-4083-AAA6-7C224B2E9906}">
      <dgm:prSet/>
      <dgm:spPr/>
      <dgm:t>
        <a:bodyPr/>
        <a:lstStyle/>
        <a:p>
          <a:endParaRPr lang="en-US"/>
        </a:p>
      </dgm:t>
    </dgm:pt>
    <dgm:pt modelId="{0C5A2CE4-231B-497A-B8FE-085FC4D08811}">
      <dgm:prSet phldrT="[Text]" custT="1"/>
      <dgm:spPr/>
      <dgm:t>
        <a:bodyPr/>
        <a:lstStyle/>
        <a:p>
          <a:r>
            <a:rPr lang="en-US" sz="1050" dirty="0"/>
            <a:t>Problem Solving</a:t>
          </a:r>
        </a:p>
      </dgm:t>
    </dgm:pt>
    <dgm:pt modelId="{E24C5E3E-B6C8-4993-972D-5D16DF50CE76}" type="parTrans" cxnId="{07CD0D05-EE73-4099-A8F7-DB6BC9C64765}">
      <dgm:prSet/>
      <dgm:spPr/>
      <dgm:t>
        <a:bodyPr/>
        <a:lstStyle/>
        <a:p>
          <a:endParaRPr lang="en-US"/>
        </a:p>
      </dgm:t>
    </dgm:pt>
    <dgm:pt modelId="{A0BAADAE-C942-4A17-A896-4EAE57DC83D5}" type="sibTrans" cxnId="{07CD0D05-EE73-4099-A8F7-DB6BC9C64765}">
      <dgm:prSet/>
      <dgm:spPr>
        <a:noFill/>
      </dgm:spPr>
      <dgm:t>
        <a:bodyPr/>
        <a:lstStyle/>
        <a:p>
          <a:endParaRPr lang="en-US"/>
        </a:p>
      </dgm:t>
    </dgm:pt>
    <dgm:pt modelId="{4C329FB0-04A1-499F-8A81-3A6C07BB700E}">
      <dgm:prSet phldrT="[Text]" custT="1"/>
      <dgm:spPr/>
      <dgm:t>
        <a:bodyPr/>
        <a:lstStyle/>
        <a:p>
          <a:r>
            <a:rPr lang="en-US" sz="1050" dirty="0"/>
            <a:t>Decision/</a:t>
          </a:r>
        </a:p>
        <a:p>
          <a:r>
            <a:rPr lang="en-US" sz="1050" dirty="0"/>
            <a:t>Choice </a:t>
          </a:r>
          <a:r>
            <a:rPr lang="en-US" sz="1100" dirty="0"/>
            <a:t>Making</a:t>
          </a:r>
          <a:endParaRPr lang="en-US" sz="1050" dirty="0"/>
        </a:p>
      </dgm:t>
    </dgm:pt>
    <dgm:pt modelId="{FC036620-CBB0-492B-ABA5-8F8AC13CA40A}" type="parTrans" cxnId="{E66CDA42-799E-4557-A6C7-24CAA018ACD0}">
      <dgm:prSet/>
      <dgm:spPr/>
      <dgm:t>
        <a:bodyPr/>
        <a:lstStyle/>
        <a:p>
          <a:endParaRPr lang="en-US"/>
        </a:p>
      </dgm:t>
    </dgm:pt>
    <dgm:pt modelId="{8611F7FD-4FBC-4810-89A9-1C25304A7017}" type="sibTrans" cxnId="{E66CDA42-799E-4557-A6C7-24CAA018ACD0}">
      <dgm:prSet/>
      <dgm:spPr>
        <a:noFill/>
      </dgm:spPr>
      <dgm:t>
        <a:bodyPr/>
        <a:lstStyle/>
        <a:p>
          <a:endParaRPr lang="en-US"/>
        </a:p>
      </dgm:t>
    </dgm:pt>
    <dgm:pt modelId="{F1DED6ED-73D8-4514-ABC0-39CE93B0091C}">
      <dgm:prSet phldrT="[Text]" custT="1"/>
      <dgm:spPr/>
      <dgm:t>
        <a:bodyPr/>
        <a:lstStyle/>
        <a:p>
          <a:r>
            <a:rPr lang="en-US" sz="1400" dirty="0"/>
            <a:t>Self-Awareness</a:t>
          </a:r>
        </a:p>
      </dgm:t>
    </dgm:pt>
    <dgm:pt modelId="{85180532-78A9-4E74-A10B-F586009E4F21}" type="parTrans" cxnId="{4C572AE0-2BFF-47D0-BA27-98A4B73D2B6E}">
      <dgm:prSet/>
      <dgm:spPr/>
      <dgm:t>
        <a:bodyPr/>
        <a:lstStyle/>
        <a:p>
          <a:endParaRPr lang="en-US"/>
        </a:p>
      </dgm:t>
    </dgm:pt>
    <dgm:pt modelId="{42A285A1-4F62-4197-BC05-FA5735B4DF6A}" type="sibTrans" cxnId="{4C572AE0-2BFF-47D0-BA27-98A4B73D2B6E}">
      <dgm:prSet/>
      <dgm:spPr>
        <a:noFill/>
      </dgm:spPr>
      <dgm:t>
        <a:bodyPr/>
        <a:lstStyle/>
        <a:p>
          <a:endParaRPr lang="en-US"/>
        </a:p>
      </dgm:t>
    </dgm:pt>
    <dgm:pt modelId="{6A09EABA-CAC4-4B46-8F2C-807B9A7AD1E7}">
      <dgm:prSet phldrT="[Text]" custT="1"/>
      <dgm:spPr/>
      <dgm:t>
        <a:bodyPr/>
        <a:lstStyle/>
        <a:p>
          <a:r>
            <a:rPr lang="en-US" sz="1050" dirty="0"/>
            <a:t>Self-Advocacy</a:t>
          </a:r>
        </a:p>
      </dgm:t>
    </dgm:pt>
    <dgm:pt modelId="{B28CA462-75FF-46AD-B390-F2AC6E49CDFB}" type="parTrans" cxnId="{C836F24B-A217-4954-99E3-D61D5B914E77}">
      <dgm:prSet/>
      <dgm:spPr/>
      <dgm:t>
        <a:bodyPr/>
        <a:lstStyle/>
        <a:p>
          <a:endParaRPr lang="en-US"/>
        </a:p>
      </dgm:t>
    </dgm:pt>
    <dgm:pt modelId="{4AC236B9-68C3-4F80-9585-F07421B2EEFB}" type="sibTrans" cxnId="{C836F24B-A217-4954-99E3-D61D5B914E77}">
      <dgm:prSet/>
      <dgm:spPr>
        <a:noFill/>
      </dgm:spPr>
      <dgm:t>
        <a:bodyPr/>
        <a:lstStyle/>
        <a:p>
          <a:endParaRPr lang="en-US"/>
        </a:p>
      </dgm:t>
    </dgm:pt>
    <dgm:pt modelId="{B2B4865C-3BF8-4186-87AC-D49EFC5784DD}" type="pres">
      <dgm:prSet presAssocID="{47128EAB-7F68-4955-B5C4-BD42F2408005}" presName="Name0" presStyleCnt="0">
        <dgm:presLayoutVars>
          <dgm:chMax val="1"/>
          <dgm:dir/>
          <dgm:animLvl val="ctr"/>
          <dgm:resizeHandles val="exact"/>
        </dgm:presLayoutVars>
      </dgm:prSet>
      <dgm:spPr/>
    </dgm:pt>
    <dgm:pt modelId="{9EFD1E37-5FE5-4B8D-8C71-16BD7F178724}" type="pres">
      <dgm:prSet presAssocID="{8CAF7311-D2F9-4EB0-83BD-9DEBDDD553AC}" presName="centerShape" presStyleLbl="node0" presStyleIdx="0" presStyleCnt="1" custLinFactNeighborX="-2277" custLinFactNeighborY="-5446"/>
      <dgm:spPr/>
    </dgm:pt>
    <dgm:pt modelId="{B6E64550-D04A-4E73-A1F1-0C0CC08244A5}" type="pres">
      <dgm:prSet presAssocID="{0C5A2CE4-231B-497A-B8FE-085FC4D08811}" presName="node" presStyleLbl="node1" presStyleIdx="0" presStyleCnt="4" custRadScaleRad="130499" custRadScaleInc="-191335">
        <dgm:presLayoutVars>
          <dgm:bulletEnabled val="1"/>
        </dgm:presLayoutVars>
      </dgm:prSet>
      <dgm:spPr/>
    </dgm:pt>
    <dgm:pt modelId="{04469BA2-D4B7-4CB4-9F77-4ADC5B1FD271}" type="pres">
      <dgm:prSet presAssocID="{0C5A2CE4-231B-497A-B8FE-085FC4D08811}" presName="dummy" presStyleCnt="0"/>
      <dgm:spPr/>
    </dgm:pt>
    <dgm:pt modelId="{4CB98A5F-F3E1-42AF-BD79-F89686193FA7}" type="pres">
      <dgm:prSet presAssocID="{A0BAADAE-C942-4A17-A896-4EAE57DC83D5}" presName="sibTrans" presStyleLbl="sibTrans2D1" presStyleIdx="0" presStyleCnt="4" custScaleX="107404" custScaleY="81713" custLinFactNeighborX="-38326" custLinFactNeighborY="-14199"/>
      <dgm:spPr/>
    </dgm:pt>
    <dgm:pt modelId="{8512A539-65BD-47B2-B163-B6225A71006B}" type="pres">
      <dgm:prSet presAssocID="{4C329FB0-04A1-499F-8A81-3A6C07BB700E}" presName="node" presStyleLbl="node1" presStyleIdx="1" presStyleCnt="4" custScaleX="103512" custScaleY="101265" custRadScaleRad="127182" custRadScaleInc="-161739">
        <dgm:presLayoutVars>
          <dgm:bulletEnabled val="1"/>
        </dgm:presLayoutVars>
      </dgm:prSet>
      <dgm:spPr/>
    </dgm:pt>
    <dgm:pt modelId="{AC0FD155-38C2-40DA-93D2-C1E56D2D2FB3}" type="pres">
      <dgm:prSet presAssocID="{4C329FB0-04A1-499F-8A81-3A6C07BB700E}" presName="dummy" presStyleCnt="0"/>
      <dgm:spPr/>
    </dgm:pt>
    <dgm:pt modelId="{4643573B-5D14-4676-B45B-561779567D4F}" type="pres">
      <dgm:prSet presAssocID="{8611F7FD-4FBC-4810-89A9-1C25304A7017}" presName="sibTrans" presStyleLbl="sibTrans2D1" presStyleIdx="1" presStyleCnt="4"/>
      <dgm:spPr/>
    </dgm:pt>
    <dgm:pt modelId="{CEA21676-3D7C-4A5C-8D55-6E915DFE06D0}" type="pres">
      <dgm:prSet presAssocID="{F1DED6ED-73D8-4514-ABC0-39CE93B0091C}" presName="node" presStyleLbl="node1" presStyleIdx="2" presStyleCnt="4" custScaleX="111894" custRadScaleRad="117839" custRadScaleInc="-129860">
        <dgm:presLayoutVars>
          <dgm:bulletEnabled val="1"/>
        </dgm:presLayoutVars>
      </dgm:prSet>
      <dgm:spPr/>
    </dgm:pt>
    <dgm:pt modelId="{324F0386-934E-44DF-A6E3-67A837D556F4}" type="pres">
      <dgm:prSet presAssocID="{F1DED6ED-73D8-4514-ABC0-39CE93B0091C}" presName="dummy" presStyleCnt="0"/>
      <dgm:spPr/>
    </dgm:pt>
    <dgm:pt modelId="{68DA98D5-5C36-45B1-9926-5AB806AEDC4C}" type="pres">
      <dgm:prSet presAssocID="{42A285A1-4F62-4197-BC05-FA5735B4DF6A}" presName="sibTrans" presStyleLbl="sibTrans2D1" presStyleIdx="2" presStyleCnt="4"/>
      <dgm:spPr/>
    </dgm:pt>
    <dgm:pt modelId="{621775F1-2AE3-4F6D-90DA-98A333AC9F25}" type="pres">
      <dgm:prSet presAssocID="{6A09EABA-CAC4-4B46-8F2C-807B9A7AD1E7}" presName="node" presStyleLbl="node1" presStyleIdx="3" presStyleCnt="4" custRadScaleRad="118415" custRadScaleInc="-204670">
        <dgm:presLayoutVars>
          <dgm:bulletEnabled val="1"/>
        </dgm:presLayoutVars>
      </dgm:prSet>
      <dgm:spPr/>
    </dgm:pt>
    <dgm:pt modelId="{B643A1D9-F3B2-4BE7-BCE1-06614A747720}" type="pres">
      <dgm:prSet presAssocID="{6A09EABA-CAC4-4B46-8F2C-807B9A7AD1E7}" presName="dummy" presStyleCnt="0"/>
      <dgm:spPr/>
    </dgm:pt>
    <dgm:pt modelId="{2C190FBE-DE79-4C6B-B39F-9DE4051174D9}" type="pres">
      <dgm:prSet presAssocID="{4AC236B9-68C3-4F80-9585-F07421B2EEFB}" presName="sibTrans" presStyleLbl="sibTrans2D1" presStyleIdx="3" presStyleCnt="4"/>
      <dgm:spPr/>
    </dgm:pt>
  </dgm:ptLst>
  <dgm:cxnLst>
    <dgm:cxn modelId="{35620F03-0BF5-4BE8-8B44-0B40F88114F9}" type="presOf" srcId="{47128EAB-7F68-4955-B5C4-BD42F2408005}" destId="{B2B4865C-3BF8-4186-87AC-D49EFC5784DD}" srcOrd="0" destOrd="0" presId="urn:microsoft.com/office/officeart/2005/8/layout/radial6"/>
    <dgm:cxn modelId="{07CD0D05-EE73-4099-A8F7-DB6BC9C64765}" srcId="{8CAF7311-D2F9-4EB0-83BD-9DEBDDD553AC}" destId="{0C5A2CE4-231B-497A-B8FE-085FC4D08811}" srcOrd="0" destOrd="0" parTransId="{E24C5E3E-B6C8-4993-972D-5D16DF50CE76}" sibTransId="{A0BAADAE-C942-4A17-A896-4EAE57DC83D5}"/>
    <dgm:cxn modelId="{ECFE6E18-9F55-46B6-A389-D3CF61880DAF}" type="presOf" srcId="{4C329FB0-04A1-499F-8A81-3A6C07BB700E}" destId="{8512A539-65BD-47B2-B163-B6225A71006B}" srcOrd="0" destOrd="0" presId="urn:microsoft.com/office/officeart/2005/8/layout/radial6"/>
    <dgm:cxn modelId="{82DE4229-06D6-4B56-A58C-1E4F3786F2B1}" type="presOf" srcId="{8611F7FD-4FBC-4810-89A9-1C25304A7017}" destId="{4643573B-5D14-4676-B45B-561779567D4F}" srcOrd="0" destOrd="0" presId="urn:microsoft.com/office/officeart/2005/8/layout/radial6"/>
    <dgm:cxn modelId="{E66CDA42-799E-4557-A6C7-24CAA018ACD0}" srcId="{8CAF7311-D2F9-4EB0-83BD-9DEBDDD553AC}" destId="{4C329FB0-04A1-499F-8A81-3A6C07BB700E}" srcOrd="1" destOrd="0" parTransId="{FC036620-CBB0-492B-ABA5-8F8AC13CA40A}" sibTransId="{8611F7FD-4FBC-4810-89A9-1C25304A7017}"/>
    <dgm:cxn modelId="{5247BB67-818E-4FC1-8811-461D3F6BD8BA}" type="presOf" srcId="{42A285A1-4F62-4197-BC05-FA5735B4DF6A}" destId="{68DA98D5-5C36-45B1-9926-5AB806AEDC4C}" srcOrd="0" destOrd="0" presId="urn:microsoft.com/office/officeart/2005/8/layout/radial6"/>
    <dgm:cxn modelId="{C836F24B-A217-4954-99E3-D61D5B914E77}" srcId="{8CAF7311-D2F9-4EB0-83BD-9DEBDDD553AC}" destId="{6A09EABA-CAC4-4B46-8F2C-807B9A7AD1E7}" srcOrd="3" destOrd="0" parTransId="{B28CA462-75FF-46AD-B390-F2AC6E49CDFB}" sibTransId="{4AC236B9-68C3-4F80-9585-F07421B2EEFB}"/>
    <dgm:cxn modelId="{B4459E73-D49F-4715-B711-ED9E4C35E8FC}" type="presOf" srcId="{A0BAADAE-C942-4A17-A896-4EAE57DC83D5}" destId="{4CB98A5F-F3E1-42AF-BD79-F89686193FA7}" srcOrd="0" destOrd="0" presId="urn:microsoft.com/office/officeart/2005/8/layout/radial6"/>
    <dgm:cxn modelId="{8E85E898-F18B-4612-97DC-32DD4860123A}" type="presOf" srcId="{0C5A2CE4-231B-497A-B8FE-085FC4D08811}" destId="{B6E64550-D04A-4E73-A1F1-0C0CC08244A5}" srcOrd="0" destOrd="0" presId="urn:microsoft.com/office/officeart/2005/8/layout/radial6"/>
    <dgm:cxn modelId="{5D81ACB3-F96B-4E5A-86E8-12B12F74FC46}" type="presOf" srcId="{4AC236B9-68C3-4F80-9585-F07421B2EEFB}" destId="{2C190FBE-DE79-4C6B-B39F-9DE4051174D9}" srcOrd="0" destOrd="0" presId="urn:microsoft.com/office/officeart/2005/8/layout/radial6"/>
    <dgm:cxn modelId="{1C8D84CD-2841-4083-AAA6-7C224B2E9906}" srcId="{47128EAB-7F68-4955-B5C4-BD42F2408005}" destId="{8CAF7311-D2F9-4EB0-83BD-9DEBDDD553AC}" srcOrd="0" destOrd="0" parTransId="{AE09E744-9A56-48F8-A7B4-985F03964B25}" sibTransId="{E8BB55C6-8073-40F4-81C1-642345656D2B}"/>
    <dgm:cxn modelId="{4BA921D7-0D64-478E-B1D2-62452BEA678B}" type="presOf" srcId="{F1DED6ED-73D8-4514-ABC0-39CE93B0091C}" destId="{CEA21676-3D7C-4A5C-8D55-6E915DFE06D0}" srcOrd="0" destOrd="0" presId="urn:microsoft.com/office/officeart/2005/8/layout/radial6"/>
    <dgm:cxn modelId="{4C572AE0-2BFF-47D0-BA27-98A4B73D2B6E}" srcId="{8CAF7311-D2F9-4EB0-83BD-9DEBDDD553AC}" destId="{F1DED6ED-73D8-4514-ABC0-39CE93B0091C}" srcOrd="2" destOrd="0" parTransId="{85180532-78A9-4E74-A10B-F586009E4F21}" sibTransId="{42A285A1-4F62-4197-BC05-FA5735B4DF6A}"/>
    <dgm:cxn modelId="{91ACDBEA-CE55-405D-810B-DF07DFF59E2A}" type="presOf" srcId="{8CAF7311-D2F9-4EB0-83BD-9DEBDDD553AC}" destId="{9EFD1E37-5FE5-4B8D-8C71-16BD7F178724}" srcOrd="0" destOrd="0" presId="urn:microsoft.com/office/officeart/2005/8/layout/radial6"/>
    <dgm:cxn modelId="{59A524F0-FA58-43D7-9679-62CE222242AE}" type="presOf" srcId="{6A09EABA-CAC4-4B46-8F2C-807B9A7AD1E7}" destId="{621775F1-2AE3-4F6D-90DA-98A333AC9F25}" srcOrd="0" destOrd="0" presId="urn:microsoft.com/office/officeart/2005/8/layout/radial6"/>
    <dgm:cxn modelId="{109DD1D3-5594-4071-8DCE-A3E1C316F294}" type="presParOf" srcId="{B2B4865C-3BF8-4186-87AC-D49EFC5784DD}" destId="{9EFD1E37-5FE5-4B8D-8C71-16BD7F178724}" srcOrd="0" destOrd="0" presId="urn:microsoft.com/office/officeart/2005/8/layout/radial6"/>
    <dgm:cxn modelId="{A507C201-586A-4A48-A8BC-106C72F7171E}" type="presParOf" srcId="{B2B4865C-3BF8-4186-87AC-D49EFC5784DD}" destId="{B6E64550-D04A-4E73-A1F1-0C0CC08244A5}" srcOrd="1" destOrd="0" presId="urn:microsoft.com/office/officeart/2005/8/layout/radial6"/>
    <dgm:cxn modelId="{0FFAF514-17F9-4281-8FD9-54E011DBFC90}" type="presParOf" srcId="{B2B4865C-3BF8-4186-87AC-D49EFC5784DD}" destId="{04469BA2-D4B7-4CB4-9F77-4ADC5B1FD271}" srcOrd="2" destOrd="0" presId="urn:microsoft.com/office/officeart/2005/8/layout/radial6"/>
    <dgm:cxn modelId="{4DDA5724-FF02-419A-868C-82F52C02514C}" type="presParOf" srcId="{B2B4865C-3BF8-4186-87AC-D49EFC5784DD}" destId="{4CB98A5F-F3E1-42AF-BD79-F89686193FA7}" srcOrd="3" destOrd="0" presId="urn:microsoft.com/office/officeart/2005/8/layout/radial6"/>
    <dgm:cxn modelId="{7A9FC9A2-17F5-4904-8B43-66C63F2AD65D}" type="presParOf" srcId="{B2B4865C-3BF8-4186-87AC-D49EFC5784DD}" destId="{8512A539-65BD-47B2-B163-B6225A71006B}" srcOrd="4" destOrd="0" presId="urn:microsoft.com/office/officeart/2005/8/layout/radial6"/>
    <dgm:cxn modelId="{B2817006-8A3C-49C0-B80D-3E4958FD6CFE}" type="presParOf" srcId="{B2B4865C-3BF8-4186-87AC-D49EFC5784DD}" destId="{AC0FD155-38C2-40DA-93D2-C1E56D2D2FB3}" srcOrd="5" destOrd="0" presId="urn:microsoft.com/office/officeart/2005/8/layout/radial6"/>
    <dgm:cxn modelId="{FADBEB9D-06B9-4C16-8024-B0645E99EED0}" type="presParOf" srcId="{B2B4865C-3BF8-4186-87AC-D49EFC5784DD}" destId="{4643573B-5D14-4676-B45B-561779567D4F}" srcOrd="6" destOrd="0" presId="urn:microsoft.com/office/officeart/2005/8/layout/radial6"/>
    <dgm:cxn modelId="{5E8BF2C6-F8B1-4669-A00F-F1E6E2F4ED39}" type="presParOf" srcId="{B2B4865C-3BF8-4186-87AC-D49EFC5784DD}" destId="{CEA21676-3D7C-4A5C-8D55-6E915DFE06D0}" srcOrd="7" destOrd="0" presId="urn:microsoft.com/office/officeart/2005/8/layout/radial6"/>
    <dgm:cxn modelId="{4C7D86DB-9054-4964-B1E5-1D9300EDB914}" type="presParOf" srcId="{B2B4865C-3BF8-4186-87AC-D49EFC5784DD}" destId="{324F0386-934E-44DF-A6E3-67A837D556F4}" srcOrd="8" destOrd="0" presId="urn:microsoft.com/office/officeart/2005/8/layout/radial6"/>
    <dgm:cxn modelId="{7D751302-AA31-4816-BF40-4AFC70EE8F2D}" type="presParOf" srcId="{B2B4865C-3BF8-4186-87AC-D49EFC5784DD}" destId="{68DA98D5-5C36-45B1-9926-5AB806AEDC4C}" srcOrd="9" destOrd="0" presId="urn:microsoft.com/office/officeart/2005/8/layout/radial6"/>
    <dgm:cxn modelId="{79A13570-C56E-4F85-9269-FB2E189E49AA}" type="presParOf" srcId="{B2B4865C-3BF8-4186-87AC-D49EFC5784DD}" destId="{621775F1-2AE3-4F6D-90DA-98A333AC9F25}" srcOrd="10" destOrd="0" presId="urn:microsoft.com/office/officeart/2005/8/layout/radial6"/>
    <dgm:cxn modelId="{EB368A95-2F36-4BF7-A6B8-6D26FC455747}" type="presParOf" srcId="{B2B4865C-3BF8-4186-87AC-D49EFC5784DD}" destId="{B643A1D9-F3B2-4BE7-BCE1-06614A747720}" srcOrd="11" destOrd="0" presId="urn:microsoft.com/office/officeart/2005/8/layout/radial6"/>
    <dgm:cxn modelId="{1A3E54C7-473A-48D0-819F-9CED342991E6}" type="presParOf" srcId="{B2B4865C-3BF8-4186-87AC-D49EFC5784DD}" destId="{2C190FBE-DE79-4C6B-B39F-9DE4051174D9}" srcOrd="12" destOrd="0" presId="urn:microsoft.com/office/officeart/2005/8/layout/radial6"/>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190FBE-DE79-4C6B-B39F-9DE4051174D9}">
      <dsp:nvSpPr>
        <dsp:cNvPr id="0" name=""/>
        <dsp:cNvSpPr/>
      </dsp:nvSpPr>
      <dsp:spPr>
        <a:xfrm>
          <a:off x="1078360" y="557110"/>
          <a:ext cx="3548717" cy="3548717"/>
        </a:xfrm>
        <a:prstGeom prst="blockArc">
          <a:avLst>
            <a:gd name="adj1" fmla="val 5966537"/>
            <a:gd name="adj2" fmla="val 13550578"/>
            <a:gd name="adj3" fmla="val 4642"/>
          </a:avLst>
        </a:prstGeom>
        <a:noFill/>
        <a:ln>
          <a:noFill/>
        </a:ln>
        <a:effectLst/>
      </dsp:spPr>
      <dsp:style>
        <a:lnRef idx="0">
          <a:scrgbClr r="0" g="0" b="0"/>
        </a:lnRef>
        <a:fillRef idx="1">
          <a:scrgbClr r="0" g="0" b="0"/>
        </a:fillRef>
        <a:effectRef idx="0">
          <a:scrgbClr r="0" g="0" b="0"/>
        </a:effectRef>
        <a:fontRef idx="minor">
          <a:schemeClr val="lt1"/>
        </a:fontRef>
      </dsp:style>
    </dsp:sp>
    <dsp:sp modelId="{68DA98D5-5C36-45B1-9926-5AB806AEDC4C}">
      <dsp:nvSpPr>
        <dsp:cNvPr id="0" name=""/>
        <dsp:cNvSpPr/>
      </dsp:nvSpPr>
      <dsp:spPr>
        <a:xfrm>
          <a:off x="1842891" y="887029"/>
          <a:ext cx="3548717" cy="3548717"/>
        </a:xfrm>
        <a:prstGeom prst="blockArc">
          <a:avLst>
            <a:gd name="adj1" fmla="val 2721997"/>
            <a:gd name="adj2" fmla="val 7634466"/>
            <a:gd name="adj3" fmla="val 4642"/>
          </a:avLst>
        </a:prstGeom>
        <a:noFill/>
        <a:ln>
          <a:noFill/>
        </a:ln>
        <a:effectLst/>
      </dsp:spPr>
      <dsp:style>
        <a:lnRef idx="0">
          <a:scrgbClr r="0" g="0" b="0"/>
        </a:lnRef>
        <a:fillRef idx="1">
          <a:scrgbClr r="0" g="0" b="0"/>
        </a:fillRef>
        <a:effectRef idx="0">
          <a:scrgbClr r="0" g="0" b="0"/>
        </a:effectRef>
        <a:fontRef idx="minor">
          <a:schemeClr val="lt1"/>
        </a:fontRef>
      </dsp:style>
    </dsp:sp>
    <dsp:sp modelId="{4643573B-5D14-4676-B45B-561779567D4F}">
      <dsp:nvSpPr>
        <dsp:cNvPr id="0" name=""/>
        <dsp:cNvSpPr/>
      </dsp:nvSpPr>
      <dsp:spPr>
        <a:xfrm>
          <a:off x="2539149" y="467503"/>
          <a:ext cx="3548717" cy="3548717"/>
        </a:xfrm>
        <a:prstGeom prst="blockArc">
          <a:avLst>
            <a:gd name="adj1" fmla="val 17623332"/>
            <a:gd name="adj2" fmla="val 4349504"/>
            <a:gd name="adj3" fmla="val 4642"/>
          </a:avLst>
        </a:prstGeom>
        <a:noFill/>
        <a:ln>
          <a:noFill/>
        </a:ln>
        <a:effectLst/>
      </dsp:spPr>
      <dsp:style>
        <a:lnRef idx="0">
          <a:scrgbClr r="0" g="0" b="0"/>
        </a:lnRef>
        <a:fillRef idx="1">
          <a:scrgbClr r="0" g="0" b="0"/>
        </a:fillRef>
        <a:effectRef idx="0">
          <a:scrgbClr r="0" g="0" b="0"/>
        </a:effectRef>
        <a:fontRef idx="minor">
          <a:schemeClr val="lt1"/>
        </a:fontRef>
      </dsp:style>
    </dsp:sp>
    <dsp:sp modelId="{4CB98A5F-F3E1-42AF-BD79-F89686193FA7}">
      <dsp:nvSpPr>
        <dsp:cNvPr id="0" name=""/>
        <dsp:cNvSpPr/>
      </dsp:nvSpPr>
      <dsp:spPr>
        <a:xfrm>
          <a:off x="107442" y="-730794"/>
          <a:ext cx="3811464" cy="2899763"/>
        </a:xfrm>
        <a:prstGeom prst="blockArc">
          <a:avLst>
            <a:gd name="adj1" fmla="val 11067918"/>
            <a:gd name="adj2" fmla="val 20452500"/>
            <a:gd name="adj3" fmla="val 4642"/>
          </a:avLst>
        </a:prstGeom>
        <a:noFill/>
        <a:ln>
          <a:noFill/>
        </a:ln>
        <a:effectLst/>
      </dsp:spPr>
      <dsp:style>
        <a:lnRef idx="0">
          <a:scrgbClr r="0" g="0" b="0"/>
        </a:lnRef>
        <a:fillRef idx="1">
          <a:scrgbClr r="0" g="0" b="0"/>
        </a:fillRef>
        <a:effectRef idx="0">
          <a:scrgbClr r="0" g="0" b="0"/>
        </a:effectRef>
        <a:fontRef idx="minor">
          <a:schemeClr val="lt1"/>
        </a:fontRef>
      </dsp:style>
    </dsp:sp>
    <dsp:sp modelId="{9EFD1E37-5FE5-4B8D-8C71-16BD7F178724}">
      <dsp:nvSpPr>
        <dsp:cNvPr id="0" name=""/>
        <dsp:cNvSpPr/>
      </dsp:nvSpPr>
      <dsp:spPr>
        <a:xfrm>
          <a:off x="2654678" y="1300633"/>
          <a:ext cx="1634368" cy="163436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Self-Determination</a:t>
          </a:r>
        </a:p>
      </dsp:txBody>
      <dsp:txXfrm>
        <a:off x="2894026" y="1539981"/>
        <a:ext cx="1155672" cy="1155672"/>
      </dsp:txXfrm>
    </dsp:sp>
    <dsp:sp modelId="{B6E64550-D04A-4E73-A1F1-0C0CC08244A5}">
      <dsp:nvSpPr>
        <dsp:cNvPr id="0" name=""/>
        <dsp:cNvSpPr/>
      </dsp:nvSpPr>
      <dsp:spPr>
        <a:xfrm>
          <a:off x="1073315" y="516004"/>
          <a:ext cx="1144057" cy="114405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dirty="0"/>
            <a:t>Problem Solving</a:t>
          </a:r>
        </a:p>
      </dsp:txBody>
      <dsp:txXfrm>
        <a:off x="1240858" y="683547"/>
        <a:ext cx="808971" cy="808971"/>
      </dsp:txXfrm>
    </dsp:sp>
    <dsp:sp modelId="{8512A539-65BD-47B2-B163-B6225A71006B}">
      <dsp:nvSpPr>
        <dsp:cNvPr id="0" name=""/>
        <dsp:cNvSpPr/>
      </dsp:nvSpPr>
      <dsp:spPr>
        <a:xfrm>
          <a:off x="4418649" y="75865"/>
          <a:ext cx="1184236" cy="115852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dirty="0"/>
            <a:t>Decision/</a:t>
          </a:r>
        </a:p>
        <a:p>
          <a:pPr marL="0" lvl="0" indent="0" algn="ctr" defTabSz="466725">
            <a:lnSpc>
              <a:spcPct val="90000"/>
            </a:lnSpc>
            <a:spcBef>
              <a:spcPct val="0"/>
            </a:spcBef>
            <a:spcAft>
              <a:spcPct val="35000"/>
            </a:spcAft>
            <a:buNone/>
          </a:pPr>
          <a:r>
            <a:rPr lang="en-US" sz="1050" kern="1200" dirty="0"/>
            <a:t>Choice </a:t>
          </a:r>
          <a:r>
            <a:rPr lang="en-US" sz="1100" kern="1200" dirty="0"/>
            <a:t>Making</a:t>
          </a:r>
          <a:endParaRPr lang="en-US" sz="1050" kern="1200" dirty="0"/>
        </a:p>
      </dsp:txBody>
      <dsp:txXfrm>
        <a:off x="4592076" y="245528"/>
        <a:ext cx="837382" cy="819203"/>
      </dsp:txXfrm>
    </dsp:sp>
    <dsp:sp modelId="{CEA21676-3D7C-4A5C-8D55-6E915DFE06D0}">
      <dsp:nvSpPr>
        <dsp:cNvPr id="0" name=""/>
        <dsp:cNvSpPr/>
      </dsp:nvSpPr>
      <dsp:spPr>
        <a:xfrm>
          <a:off x="4194856" y="3322714"/>
          <a:ext cx="1280131" cy="114405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Self-Awareness</a:t>
          </a:r>
        </a:p>
      </dsp:txBody>
      <dsp:txXfrm>
        <a:off x="4382327" y="3490257"/>
        <a:ext cx="905189" cy="808971"/>
      </dsp:txXfrm>
    </dsp:sp>
    <dsp:sp modelId="{621775F1-2AE3-4F6D-90DA-98A333AC9F25}">
      <dsp:nvSpPr>
        <dsp:cNvPr id="0" name=""/>
        <dsp:cNvSpPr/>
      </dsp:nvSpPr>
      <dsp:spPr>
        <a:xfrm>
          <a:off x="1996356" y="3469131"/>
          <a:ext cx="1144057" cy="114405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dirty="0"/>
            <a:t>Self-Advocacy</a:t>
          </a:r>
        </a:p>
      </dsp:txBody>
      <dsp:txXfrm>
        <a:off x="2163899" y="3636674"/>
        <a:ext cx="808971" cy="808971"/>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17T16:30:38.198"/>
    </inkml:context>
    <inkml:brush xml:id="br0">
      <inkml:brushProperty name="width" value="0.1" units="cm"/>
      <inkml:brushProperty name="height" value="0.1" units="cm"/>
    </inkml:brush>
  </inkml:definitions>
  <inkml:trace contextRef="#ctx0" brushRef="#br0">43 101 8064,'-19'-52'2976,"19"40"-2304,5-13-1408,-5 13-768,-10 12-1568,-8 4-512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AAE61E-7058-4AAE-80AD-BA17CA75DEAF}" type="datetimeFigureOut">
              <a:rPr lang="en-US" smtClean="0"/>
              <a:t>9/18/2019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4FCD02-AB54-4B7D-A7E6-BDCB3962F4E9}" type="slidenum">
              <a:rPr lang="en-US" smtClean="0"/>
              <a:t>‹#›</a:t>
            </a:fld>
            <a:endParaRPr lang="en-US"/>
          </a:p>
        </p:txBody>
      </p:sp>
    </p:spTree>
    <p:extLst>
      <p:ext uri="{BB962C8B-B14F-4D97-AF65-F5344CB8AC3E}">
        <p14:creationId xmlns:p14="http://schemas.microsoft.com/office/powerpoint/2010/main" val="2681274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skills of Self Determination.  They include and are not in any hierarchy: Problem Solving, Effective Communication, Self Advocacy, Self Awareness, Self Efficacy, Decision Making and self control.</a:t>
            </a:r>
          </a:p>
          <a:p>
            <a:r>
              <a:rPr lang="en-US" dirty="0"/>
              <a:t>The goal of teaching students to be self determined is not to make all students equal in their abilities but rather make the abilities match the student’s life.  A student needing to decide to make a choice between a soda and milk for lunch is demonstrating choice making.  A student needing to make a decision between which 4 </a:t>
            </a:r>
            <a:r>
              <a:rPr lang="en-US" dirty="0" err="1"/>
              <a:t>yr</a:t>
            </a:r>
            <a:r>
              <a:rPr lang="en-US" dirty="0"/>
              <a:t> college to attend is demonstrating choice making.  However, the amount of information needed and the factors to consider are vastly different in these two scenarios.  But, both students are demonstrating choice making.  </a:t>
            </a:r>
          </a:p>
        </p:txBody>
      </p:sp>
      <p:sp>
        <p:nvSpPr>
          <p:cNvPr id="4" name="Slide Number Placeholder 3"/>
          <p:cNvSpPr>
            <a:spLocks noGrp="1"/>
          </p:cNvSpPr>
          <p:nvPr>
            <p:ph type="sldNum" sz="quarter" idx="5"/>
          </p:nvPr>
        </p:nvSpPr>
        <p:spPr/>
        <p:txBody>
          <a:bodyPr/>
          <a:lstStyle/>
          <a:p>
            <a:fld id="{C94F4B7C-C75F-4AC2-9CE2-86A14B99C6C9}" type="slidenum">
              <a:rPr lang="en-US" smtClean="0"/>
              <a:t>4</a:t>
            </a:fld>
            <a:endParaRPr lang="en-US"/>
          </a:p>
        </p:txBody>
      </p:sp>
    </p:spTree>
    <p:extLst>
      <p:ext uri="{BB962C8B-B14F-4D97-AF65-F5344CB8AC3E}">
        <p14:creationId xmlns:p14="http://schemas.microsoft.com/office/powerpoint/2010/main" val="3717573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4084c2b548_1_0:notes"/>
          <p:cNvSpPr>
            <a:spLocks noGrp="1" noRot="1" noChangeAspect="1"/>
          </p:cNvSpPr>
          <p:nvPr>
            <p:ph type="sldImg" idx="2"/>
          </p:nvPr>
        </p:nvSpPr>
        <p:spPr>
          <a:xfrm>
            <a:off x="398463" y="693738"/>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4084c2b548_1_0:notes"/>
          <p:cNvSpPr txBox="1">
            <a:spLocks noGrp="1"/>
          </p:cNvSpPr>
          <p:nvPr>
            <p:ph type="body" idx="1"/>
          </p:nvPr>
        </p:nvSpPr>
        <p:spPr>
          <a:xfrm>
            <a:off x="695483" y="4389392"/>
            <a:ext cx="5563860" cy="4158371"/>
          </a:xfrm>
          <a:prstGeom prst="rect">
            <a:avLst/>
          </a:prstGeom>
          <a:noFill/>
          <a:ln>
            <a:noFill/>
          </a:ln>
        </p:spPr>
        <p:txBody>
          <a:bodyPr spcFirstLastPara="1" wrap="square" lIns="92600" tIns="92600" rIns="92600" bIns="92600" anchor="ctr" anchorCtr="0">
            <a:noAutofit/>
          </a:bodyPr>
          <a:lstStyle/>
          <a:p>
            <a:pPr marL="0" lvl="0" indent="0">
              <a:spcBef>
                <a:spcPts val="0"/>
              </a:spcBef>
              <a:spcAft>
                <a:spcPts val="0"/>
              </a:spcAft>
              <a:buNone/>
            </a:pPr>
            <a:r>
              <a:rPr lang="en-US" sz="1400" dirty="0"/>
              <a:t>When you look at our practices with students, there are 3 basic concepts</a:t>
            </a:r>
            <a:r>
              <a:rPr lang="en-US" sz="1400"/>
              <a:t>. </a:t>
            </a:r>
            <a:endParaRPr lang="en-US" sz="1400" dirty="0"/>
          </a:p>
          <a:p>
            <a:pPr marL="0" lvl="0" indent="0">
              <a:spcBef>
                <a:spcPts val="0"/>
              </a:spcBef>
              <a:spcAft>
                <a:spcPts val="0"/>
              </a:spcAft>
              <a:buNone/>
            </a:pPr>
            <a:r>
              <a:rPr lang="en-US" sz="1400" dirty="0"/>
              <a:t>The first</a:t>
            </a:r>
            <a:r>
              <a:rPr lang="en-US" sz="1400"/>
              <a:t>,</a:t>
            </a:r>
            <a:r>
              <a:rPr lang="en-US" sz="1400" dirty="0"/>
              <a:t> and most typical one for students receiving special education services</a:t>
            </a:r>
            <a:r>
              <a:rPr lang="en-US" sz="1400"/>
              <a:t>,</a:t>
            </a:r>
            <a:r>
              <a:rPr lang="en-US" sz="1400" dirty="0"/>
              <a:t> is the team </a:t>
            </a:r>
            <a:r>
              <a:rPr lang="en-US" sz="1400"/>
              <a:t>getting </a:t>
            </a:r>
            <a:r>
              <a:rPr lang="en-US" sz="1400" dirty="0"/>
              <a:t>together and </a:t>
            </a:r>
            <a:r>
              <a:rPr lang="en-US" sz="1400"/>
              <a:t>makIng </a:t>
            </a:r>
            <a:r>
              <a:rPr lang="en-US" sz="1400" dirty="0"/>
              <a:t>decisions in isolation of the student.  Think about that.  A group of people getting together to make all decisions about what you were going to do for 7.5 </a:t>
            </a:r>
            <a:r>
              <a:rPr lang="en-US" sz="1400" dirty="0" err="1"/>
              <a:t>hrs</a:t>
            </a:r>
            <a:r>
              <a:rPr lang="en-US" sz="1400" dirty="0"/>
              <a:t> of your day and not getting your opinion.   Probably will not be so successful.  When we isolate students from the conversations about them, we isolate them from learning about their disability, their strengths and their limitations.  Without this knowledge, individuals are set up to fail. </a:t>
            </a:r>
          </a:p>
          <a:p>
            <a:pPr marL="0" lvl="0" indent="0">
              <a:spcBef>
                <a:spcPts val="0"/>
              </a:spcBef>
              <a:spcAft>
                <a:spcPts val="0"/>
              </a:spcAft>
              <a:buNone/>
            </a:pPr>
            <a:endParaRPr lang="en-US" sz="1400" dirty="0"/>
          </a:p>
          <a:p>
            <a:pPr marL="0" lvl="0" indent="0">
              <a:spcBef>
                <a:spcPts val="0"/>
              </a:spcBef>
              <a:spcAft>
                <a:spcPts val="0"/>
              </a:spcAft>
              <a:buNone/>
            </a:pPr>
            <a:r>
              <a:rPr lang="en-US" sz="1400" dirty="0"/>
              <a:t>Our second model relies on the individual to be able to make decisions and get things done by themselves.  To do this, an individual needs to know their strengths and what they can and cannot do, individuals can leverage those strengths to be more independent.  From completing simple tasks to more complex tasks and employment-related skills, our strengths lead to independence.  Unfortunately, we do not live in a world where all tasks play to our strengths.  There are times when a needed task must be done but we have no idea how to accomplish it.</a:t>
            </a:r>
          </a:p>
          <a:p>
            <a:pPr marL="0" lvl="0" indent="0">
              <a:spcBef>
                <a:spcPts val="0"/>
              </a:spcBef>
              <a:spcAft>
                <a:spcPts val="0"/>
              </a:spcAft>
              <a:buNone/>
            </a:pPr>
            <a:endParaRPr lang="en-US" sz="1400" dirty="0"/>
          </a:p>
          <a:p>
            <a:pPr marL="0" lvl="0" indent="0">
              <a:spcBef>
                <a:spcPts val="0"/>
              </a:spcBef>
              <a:spcAft>
                <a:spcPts val="0"/>
              </a:spcAft>
              <a:buNone/>
            </a:pPr>
            <a:r>
              <a:rPr lang="en-US" sz="1400" dirty="0"/>
              <a:t>When individuals have the knowledge of their strengths as well as their limitations and have a set of skills to self advocate for their preferences and interests across their strength areas and limitations, their pathway to autonomy is much easier. </a:t>
            </a:r>
          </a:p>
          <a:p>
            <a:pPr marL="0" lvl="0" indent="0">
              <a:spcBef>
                <a:spcPts val="0"/>
              </a:spcBef>
              <a:spcAft>
                <a:spcPts val="0"/>
              </a:spcAft>
              <a:buNone/>
            </a:pPr>
            <a:endParaRPr lang="en-US" sz="1400" dirty="0"/>
          </a:p>
          <a:p>
            <a:pPr marL="0" lvl="0" indent="0">
              <a:spcBef>
                <a:spcPts val="0"/>
              </a:spcBef>
              <a:spcAft>
                <a:spcPts val="0"/>
              </a:spcAft>
              <a:buNone/>
            </a:pPr>
            <a:endParaRPr lang="en-US" sz="1400" dirty="0"/>
          </a:p>
          <a:p>
            <a:pPr marL="0" lvl="0" indent="0">
              <a:spcBef>
                <a:spcPts val="0"/>
              </a:spcBef>
              <a:spcAft>
                <a:spcPts val="0"/>
              </a:spcAft>
              <a:buNone/>
            </a:pPr>
            <a:endParaRPr lang="en-US" sz="1400" dirty="0"/>
          </a:p>
          <a:p>
            <a:pPr marL="0" lvl="0" indent="0">
              <a:spcBef>
                <a:spcPts val="0"/>
              </a:spcBef>
              <a:spcAft>
                <a:spcPts val="0"/>
              </a:spcAft>
              <a:buNone/>
            </a:pPr>
            <a:endParaRPr sz="14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major factor for us when considering the skill sets of self-determination and the use of backward design to teach those skill sets were the outcomes that persons with various disabilities face in the real world.</a:t>
            </a:r>
          </a:p>
          <a:p>
            <a:endParaRPr lang="en-US"/>
          </a:p>
        </p:txBody>
      </p:sp>
      <p:sp>
        <p:nvSpPr>
          <p:cNvPr id="4" name="Slide Number Placeholder 3"/>
          <p:cNvSpPr>
            <a:spLocks noGrp="1"/>
          </p:cNvSpPr>
          <p:nvPr>
            <p:ph type="sldNum" sz="quarter" idx="5"/>
          </p:nvPr>
        </p:nvSpPr>
        <p:spPr/>
        <p:txBody>
          <a:bodyPr/>
          <a:lstStyle/>
          <a:p>
            <a:fld id="{C94F4B7C-C75F-4AC2-9CE2-86A14B99C6C9}" type="slidenum">
              <a:rPr lang="en-US" smtClean="0"/>
              <a:t>10</a:t>
            </a:fld>
            <a:endParaRPr lang="en-US"/>
          </a:p>
        </p:txBody>
      </p:sp>
    </p:spTree>
    <p:extLst>
      <p:ext uri="{BB962C8B-B14F-4D97-AF65-F5344CB8AC3E}">
        <p14:creationId xmlns:p14="http://schemas.microsoft.com/office/powerpoint/2010/main" val="4183453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99C0B-C4A4-48AB-AF35-FEB2FE976A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7E4F8C-64A2-4458-B2E2-5165C79F26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89D70C-D7A0-459F-AAA7-ACAED8C2A607}"/>
              </a:ext>
            </a:extLst>
          </p:cNvPr>
          <p:cNvSpPr>
            <a:spLocks noGrp="1"/>
          </p:cNvSpPr>
          <p:nvPr>
            <p:ph type="dt" sz="half" idx="10"/>
          </p:nvPr>
        </p:nvSpPr>
        <p:spPr/>
        <p:txBody>
          <a:bodyPr/>
          <a:lstStyle/>
          <a:p>
            <a:fld id="{78086A30-4B0E-4E35-9DAD-99877400B095}" type="datetimeFigureOut">
              <a:rPr lang="en-US" smtClean="0"/>
              <a:t>9/18/2019</a:t>
            </a:fld>
            <a:endParaRPr lang="en-US"/>
          </a:p>
        </p:txBody>
      </p:sp>
      <p:sp>
        <p:nvSpPr>
          <p:cNvPr id="5" name="Footer Placeholder 4">
            <a:extLst>
              <a:ext uri="{FF2B5EF4-FFF2-40B4-BE49-F238E27FC236}">
                <a16:creationId xmlns:a16="http://schemas.microsoft.com/office/drawing/2014/main" id="{209A8A31-A45A-460E-A7CB-8376CD4264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027A2-F0D4-41B4-AFB5-B612BB88AB53}"/>
              </a:ext>
            </a:extLst>
          </p:cNvPr>
          <p:cNvSpPr>
            <a:spLocks noGrp="1"/>
          </p:cNvSpPr>
          <p:nvPr>
            <p:ph type="sldNum" sz="quarter" idx="12"/>
          </p:nvPr>
        </p:nvSpPr>
        <p:spPr/>
        <p:txBody>
          <a:bodyPr/>
          <a:lstStyle/>
          <a:p>
            <a:fld id="{28CC15C8-1321-4AF3-9A6F-E74CEF0352AC}" type="slidenum">
              <a:rPr lang="en-US" smtClean="0"/>
              <a:t>‹#›</a:t>
            </a:fld>
            <a:endParaRPr lang="en-US"/>
          </a:p>
        </p:txBody>
      </p:sp>
    </p:spTree>
    <p:extLst>
      <p:ext uri="{BB962C8B-B14F-4D97-AF65-F5344CB8AC3E}">
        <p14:creationId xmlns:p14="http://schemas.microsoft.com/office/powerpoint/2010/main" val="3070045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949AA-958C-424C-8C81-A79385B9AC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6D3C08-FD1B-4FFF-966C-2982E80993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7B5BEB-5841-43DD-9F28-528959F38FA0}"/>
              </a:ext>
            </a:extLst>
          </p:cNvPr>
          <p:cNvSpPr>
            <a:spLocks noGrp="1"/>
          </p:cNvSpPr>
          <p:nvPr>
            <p:ph type="dt" sz="half" idx="10"/>
          </p:nvPr>
        </p:nvSpPr>
        <p:spPr/>
        <p:txBody>
          <a:bodyPr/>
          <a:lstStyle/>
          <a:p>
            <a:fld id="{78086A30-4B0E-4E35-9DAD-99877400B095}" type="datetimeFigureOut">
              <a:rPr lang="en-US" smtClean="0"/>
              <a:t>9/18/2019</a:t>
            </a:fld>
            <a:endParaRPr lang="en-US"/>
          </a:p>
        </p:txBody>
      </p:sp>
      <p:sp>
        <p:nvSpPr>
          <p:cNvPr id="5" name="Footer Placeholder 4">
            <a:extLst>
              <a:ext uri="{FF2B5EF4-FFF2-40B4-BE49-F238E27FC236}">
                <a16:creationId xmlns:a16="http://schemas.microsoft.com/office/drawing/2014/main" id="{BA4E2E2D-AEB1-46A9-A06B-310A52BA05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C52101-1FDB-4D3D-8850-2E95188A4611}"/>
              </a:ext>
            </a:extLst>
          </p:cNvPr>
          <p:cNvSpPr>
            <a:spLocks noGrp="1"/>
          </p:cNvSpPr>
          <p:nvPr>
            <p:ph type="sldNum" sz="quarter" idx="12"/>
          </p:nvPr>
        </p:nvSpPr>
        <p:spPr/>
        <p:txBody>
          <a:bodyPr/>
          <a:lstStyle/>
          <a:p>
            <a:fld id="{28CC15C8-1321-4AF3-9A6F-E74CEF0352AC}" type="slidenum">
              <a:rPr lang="en-US" smtClean="0"/>
              <a:t>‹#›</a:t>
            </a:fld>
            <a:endParaRPr lang="en-US"/>
          </a:p>
        </p:txBody>
      </p:sp>
    </p:spTree>
    <p:extLst>
      <p:ext uri="{BB962C8B-B14F-4D97-AF65-F5344CB8AC3E}">
        <p14:creationId xmlns:p14="http://schemas.microsoft.com/office/powerpoint/2010/main" val="290329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6BED9A-E4EE-4ECC-A3FE-735E972396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AA1A37-7613-4C50-902E-FAE0973E9C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28E775-74FC-4FF2-8648-BA77788178BF}"/>
              </a:ext>
            </a:extLst>
          </p:cNvPr>
          <p:cNvSpPr>
            <a:spLocks noGrp="1"/>
          </p:cNvSpPr>
          <p:nvPr>
            <p:ph type="dt" sz="half" idx="10"/>
          </p:nvPr>
        </p:nvSpPr>
        <p:spPr/>
        <p:txBody>
          <a:bodyPr/>
          <a:lstStyle/>
          <a:p>
            <a:fld id="{78086A30-4B0E-4E35-9DAD-99877400B095}" type="datetimeFigureOut">
              <a:rPr lang="en-US" smtClean="0"/>
              <a:t>9/18/2019</a:t>
            </a:fld>
            <a:endParaRPr lang="en-US"/>
          </a:p>
        </p:txBody>
      </p:sp>
      <p:sp>
        <p:nvSpPr>
          <p:cNvPr id="5" name="Footer Placeholder 4">
            <a:extLst>
              <a:ext uri="{FF2B5EF4-FFF2-40B4-BE49-F238E27FC236}">
                <a16:creationId xmlns:a16="http://schemas.microsoft.com/office/drawing/2014/main" id="{6726961C-80E2-44F3-AB01-D4D6BCDBF7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C21302-F561-4663-AD65-A0DFEABA0F58}"/>
              </a:ext>
            </a:extLst>
          </p:cNvPr>
          <p:cNvSpPr>
            <a:spLocks noGrp="1"/>
          </p:cNvSpPr>
          <p:nvPr>
            <p:ph type="sldNum" sz="quarter" idx="12"/>
          </p:nvPr>
        </p:nvSpPr>
        <p:spPr/>
        <p:txBody>
          <a:bodyPr/>
          <a:lstStyle/>
          <a:p>
            <a:fld id="{28CC15C8-1321-4AF3-9A6F-E74CEF0352AC}" type="slidenum">
              <a:rPr lang="en-US" smtClean="0"/>
              <a:t>‹#›</a:t>
            </a:fld>
            <a:endParaRPr lang="en-US"/>
          </a:p>
        </p:txBody>
      </p:sp>
    </p:spTree>
    <p:extLst>
      <p:ext uri="{BB962C8B-B14F-4D97-AF65-F5344CB8AC3E}">
        <p14:creationId xmlns:p14="http://schemas.microsoft.com/office/powerpoint/2010/main" val="2217758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13814-FA04-4D73-A9DF-488786B1E7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02DCB4-715F-475E-B490-4403F3B807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FD6EE8-0751-4E68-AB46-A8BECC00ACF0}"/>
              </a:ext>
            </a:extLst>
          </p:cNvPr>
          <p:cNvSpPr>
            <a:spLocks noGrp="1"/>
          </p:cNvSpPr>
          <p:nvPr>
            <p:ph type="dt" sz="half" idx="10"/>
          </p:nvPr>
        </p:nvSpPr>
        <p:spPr/>
        <p:txBody>
          <a:bodyPr/>
          <a:lstStyle/>
          <a:p>
            <a:fld id="{78086A30-4B0E-4E35-9DAD-99877400B095}" type="datetimeFigureOut">
              <a:rPr lang="en-US" smtClean="0"/>
              <a:t>9/18/2019</a:t>
            </a:fld>
            <a:endParaRPr lang="en-US"/>
          </a:p>
        </p:txBody>
      </p:sp>
      <p:sp>
        <p:nvSpPr>
          <p:cNvPr id="5" name="Footer Placeholder 4">
            <a:extLst>
              <a:ext uri="{FF2B5EF4-FFF2-40B4-BE49-F238E27FC236}">
                <a16:creationId xmlns:a16="http://schemas.microsoft.com/office/drawing/2014/main" id="{48F7D153-64F8-4052-A6C4-BE6012FC19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60347A-40ED-46D3-9F27-CCCCCDE0FD08}"/>
              </a:ext>
            </a:extLst>
          </p:cNvPr>
          <p:cNvSpPr>
            <a:spLocks noGrp="1"/>
          </p:cNvSpPr>
          <p:nvPr>
            <p:ph type="sldNum" sz="quarter" idx="12"/>
          </p:nvPr>
        </p:nvSpPr>
        <p:spPr/>
        <p:txBody>
          <a:bodyPr/>
          <a:lstStyle/>
          <a:p>
            <a:fld id="{28CC15C8-1321-4AF3-9A6F-E74CEF0352AC}" type="slidenum">
              <a:rPr lang="en-US" smtClean="0"/>
              <a:t>‹#›</a:t>
            </a:fld>
            <a:endParaRPr lang="en-US"/>
          </a:p>
        </p:txBody>
      </p:sp>
    </p:spTree>
    <p:extLst>
      <p:ext uri="{BB962C8B-B14F-4D97-AF65-F5344CB8AC3E}">
        <p14:creationId xmlns:p14="http://schemas.microsoft.com/office/powerpoint/2010/main" val="3297478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32542-B538-4438-8A2C-90CCF26D20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CDC134-2B7B-4E2B-9B2B-CD4C6CDB88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471122-4800-4C03-9EDE-F66ABBFEFB6E}"/>
              </a:ext>
            </a:extLst>
          </p:cNvPr>
          <p:cNvSpPr>
            <a:spLocks noGrp="1"/>
          </p:cNvSpPr>
          <p:nvPr>
            <p:ph type="dt" sz="half" idx="10"/>
          </p:nvPr>
        </p:nvSpPr>
        <p:spPr/>
        <p:txBody>
          <a:bodyPr/>
          <a:lstStyle/>
          <a:p>
            <a:fld id="{78086A30-4B0E-4E35-9DAD-99877400B095}" type="datetimeFigureOut">
              <a:rPr lang="en-US" smtClean="0"/>
              <a:t>9/18/2019</a:t>
            </a:fld>
            <a:endParaRPr lang="en-US"/>
          </a:p>
        </p:txBody>
      </p:sp>
      <p:sp>
        <p:nvSpPr>
          <p:cNvPr id="5" name="Footer Placeholder 4">
            <a:extLst>
              <a:ext uri="{FF2B5EF4-FFF2-40B4-BE49-F238E27FC236}">
                <a16:creationId xmlns:a16="http://schemas.microsoft.com/office/drawing/2014/main" id="{98FCD1DA-4FF0-42C5-8DAA-51F7FB5277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7F5318-DA7C-490F-B201-648E13482795}"/>
              </a:ext>
            </a:extLst>
          </p:cNvPr>
          <p:cNvSpPr>
            <a:spLocks noGrp="1"/>
          </p:cNvSpPr>
          <p:nvPr>
            <p:ph type="sldNum" sz="quarter" idx="12"/>
          </p:nvPr>
        </p:nvSpPr>
        <p:spPr/>
        <p:txBody>
          <a:bodyPr/>
          <a:lstStyle/>
          <a:p>
            <a:fld id="{28CC15C8-1321-4AF3-9A6F-E74CEF0352AC}" type="slidenum">
              <a:rPr lang="en-US" smtClean="0"/>
              <a:t>‹#›</a:t>
            </a:fld>
            <a:endParaRPr lang="en-US"/>
          </a:p>
        </p:txBody>
      </p:sp>
    </p:spTree>
    <p:extLst>
      <p:ext uri="{BB962C8B-B14F-4D97-AF65-F5344CB8AC3E}">
        <p14:creationId xmlns:p14="http://schemas.microsoft.com/office/powerpoint/2010/main" val="1423407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2B413-3BE6-4426-9A3E-6EE8F306C4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C7180A-70FF-4390-8DA3-7D2B3C6299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6CEDAE-D7CF-447E-81FE-905502BC6C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453B3A-F58A-47D4-8BA8-55D25456FD9F}"/>
              </a:ext>
            </a:extLst>
          </p:cNvPr>
          <p:cNvSpPr>
            <a:spLocks noGrp="1"/>
          </p:cNvSpPr>
          <p:nvPr>
            <p:ph type="dt" sz="half" idx="10"/>
          </p:nvPr>
        </p:nvSpPr>
        <p:spPr/>
        <p:txBody>
          <a:bodyPr/>
          <a:lstStyle/>
          <a:p>
            <a:fld id="{78086A30-4B0E-4E35-9DAD-99877400B095}" type="datetimeFigureOut">
              <a:rPr lang="en-US" smtClean="0"/>
              <a:t>9/18/2019</a:t>
            </a:fld>
            <a:endParaRPr lang="en-US"/>
          </a:p>
        </p:txBody>
      </p:sp>
      <p:sp>
        <p:nvSpPr>
          <p:cNvPr id="6" name="Footer Placeholder 5">
            <a:extLst>
              <a:ext uri="{FF2B5EF4-FFF2-40B4-BE49-F238E27FC236}">
                <a16:creationId xmlns:a16="http://schemas.microsoft.com/office/drawing/2014/main" id="{996C5996-8881-4FF1-A6CA-ADF55AEEC4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8F8FEB-E84E-488E-9C68-52A7E5D44FF2}"/>
              </a:ext>
            </a:extLst>
          </p:cNvPr>
          <p:cNvSpPr>
            <a:spLocks noGrp="1"/>
          </p:cNvSpPr>
          <p:nvPr>
            <p:ph type="sldNum" sz="quarter" idx="12"/>
          </p:nvPr>
        </p:nvSpPr>
        <p:spPr/>
        <p:txBody>
          <a:bodyPr/>
          <a:lstStyle/>
          <a:p>
            <a:fld id="{28CC15C8-1321-4AF3-9A6F-E74CEF0352AC}" type="slidenum">
              <a:rPr lang="en-US" smtClean="0"/>
              <a:t>‹#›</a:t>
            </a:fld>
            <a:endParaRPr lang="en-US"/>
          </a:p>
        </p:txBody>
      </p:sp>
    </p:spTree>
    <p:extLst>
      <p:ext uri="{BB962C8B-B14F-4D97-AF65-F5344CB8AC3E}">
        <p14:creationId xmlns:p14="http://schemas.microsoft.com/office/powerpoint/2010/main" val="2505404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1A533-3FCA-40DA-A2C6-8AC0374FDE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93ED75-F2BB-458D-9B60-988FB9312A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CF417-AA15-4CD4-839C-7DF5AFDF38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FFA7D4-0ED6-4215-B3BF-DB6A32C80B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8F9D0D-B081-4237-B100-52B9579C53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F7B7EA-47AB-498F-8E85-FC91973CE85A}"/>
              </a:ext>
            </a:extLst>
          </p:cNvPr>
          <p:cNvSpPr>
            <a:spLocks noGrp="1"/>
          </p:cNvSpPr>
          <p:nvPr>
            <p:ph type="dt" sz="half" idx="10"/>
          </p:nvPr>
        </p:nvSpPr>
        <p:spPr/>
        <p:txBody>
          <a:bodyPr/>
          <a:lstStyle/>
          <a:p>
            <a:fld id="{78086A30-4B0E-4E35-9DAD-99877400B095}" type="datetimeFigureOut">
              <a:rPr lang="en-US" smtClean="0"/>
              <a:t>9/18/2019</a:t>
            </a:fld>
            <a:endParaRPr lang="en-US"/>
          </a:p>
        </p:txBody>
      </p:sp>
      <p:sp>
        <p:nvSpPr>
          <p:cNvPr id="8" name="Footer Placeholder 7">
            <a:extLst>
              <a:ext uri="{FF2B5EF4-FFF2-40B4-BE49-F238E27FC236}">
                <a16:creationId xmlns:a16="http://schemas.microsoft.com/office/drawing/2014/main" id="{4E543B1B-093B-4F1A-9C57-609083E075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109179-2C47-45F8-9F7F-2CD93BEA3CAE}"/>
              </a:ext>
            </a:extLst>
          </p:cNvPr>
          <p:cNvSpPr>
            <a:spLocks noGrp="1"/>
          </p:cNvSpPr>
          <p:nvPr>
            <p:ph type="sldNum" sz="quarter" idx="12"/>
          </p:nvPr>
        </p:nvSpPr>
        <p:spPr/>
        <p:txBody>
          <a:bodyPr/>
          <a:lstStyle/>
          <a:p>
            <a:fld id="{28CC15C8-1321-4AF3-9A6F-E74CEF0352AC}" type="slidenum">
              <a:rPr lang="en-US" smtClean="0"/>
              <a:t>‹#›</a:t>
            </a:fld>
            <a:endParaRPr lang="en-US"/>
          </a:p>
        </p:txBody>
      </p:sp>
    </p:spTree>
    <p:extLst>
      <p:ext uri="{BB962C8B-B14F-4D97-AF65-F5344CB8AC3E}">
        <p14:creationId xmlns:p14="http://schemas.microsoft.com/office/powerpoint/2010/main" val="3670706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E8B2E-4F33-445D-8508-B40DAACCA7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075C48-0FE5-4702-918F-4EA7780C1BE2}"/>
              </a:ext>
            </a:extLst>
          </p:cNvPr>
          <p:cNvSpPr>
            <a:spLocks noGrp="1"/>
          </p:cNvSpPr>
          <p:nvPr>
            <p:ph type="dt" sz="half" idx="10"/>
          </p:nvPr>
        </p:nvSpPr>
        <p:spPr/>
        <p:txBody>
          <a:bodyPr/>
          <a:lstStyle/>
          <a:p>
            <a:fld id="{78086A30-4B0E-4E35-9DAD-99877400B095}" type="datetimeFigureOut">
              <a:rPr lang="en-US" smtClean="0"/>
              <a:t>9/18/2019</a:t>
            </a:fld>
            <a:endParaRPr lang="en-US"/>
          </a:p>
        </p:txBody>
      </p:sp>
      <p:sp>
        <p:nvSpPr>
          <p:cNvPr id="4" name="Footer Placeholder 3">
            <a:extLst>
              <a:ext uri="{FF2B5EF4-FFF2-40B4-BE49-F238E27FC236}">
                <a16:creationId xmlns:a16="http://schemas.microsoft.com/office/drawing/2014/main" id="{46520E97-59B3-4858-9728-A1DCB5237E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555D65-A9D9-4BB8-97DB-E06BFD96E873}"/>
              </a:ext>
            </a:extLst>
          </p:cNvPr>
          <p:cNvSpPr>
            <a:spLocks noGrp="1"/>
          </p:cNvSpPr>
          <p:nvPr>
            <p:ph type="sldNum" sz="quarter" idx="12"/>
          </p:nvPr>
        </p:nvSpPr>
        <p:spPr/>
        <p:txBody>
          <a:bodyPr/>
          <a:lstStyle/>
          <a:p>
            <a:fld id="{28CC15C8-1321-4AF3-9A6F-E74CEF0352AC}" type="slidenum">
              <a:rPr lang="en-US" smtClean="0"/>
              <a:t>‹#›</a:t>
            </a:fld>
            <a:endParaRPr lang="en-US"/>
          </a:p>
        </p:txBody>
      </p:sp>
    </p:spTree>
    <p:extLst>
      <p:ext uri="{BB962C8B-B14F-4D97-AF65-F5344CB8AC3E}">
        <p14:creationId xmlns:p14="http://schemas.microsoft.com/office/powerpoint/2010/main" val="2911806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A08566-FD00-4167-A1C6-A0E326504C85}"/>
              </a:ext>
            </a:extLst>
          </p:cNvPr>
          <p:cNvSpPr>
            <a:spLocks noGrp="1"/>
          </p:cNvSpPr>
          <p:nvPr>
            <p:ph type="dt" sz="half" idx="10"/>
          </p:nvPr>
        </p:nvSpPr>
        <p:spPr/>
        <p:txBody>
          <a:bodyPr/>
          <a:lstStyle/>
          <a:p>
            <a:fld id="{78086A30-4B0E-4E35-9DAD-99877400B095}" type="datetimeFigureOut">
              <a:rPr lang="en-US" smtClean="0"/>
              <a:t>9/18/2019</a:t>
            </a:fld>
            <a:endParaRPr lang="en-US"/>
          </a:p>
        </p:txBody>
      </p:sp>
      <p:sp>
        <p:nvSpPr>
          <p:cNvPr id="3" name="Footer Placeholder 2">
            <a:extLst>
              <a:ext uri="{FF2B5EF4-FFF2-40B4-BE49-F238E27FC236}">
                <a16:creationId xmlns:a16="http://schemas.microsoft.com/office/drawing/2014/main" id="{941EBEEE-9D55-4983-82C3-A0D984698E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81D328-4639-4E60-AC68-B688451B118B}"/>
              </a:ext>
            </a:extLst>
          </p:cNvPr>
          <p:cNvSpPr>
            <a:spLocks noGrp="1"/>
          </p:cNvSpPr>
          <p:nvPr>
            <p:ph type="sldNum" sz="quarter" idx="12"/>
          </p:nvPr>
        </p:nvSpPr>
        <p:spPr/>
        <p:txBody>
          <a:bodyPr/>
          <a:lstStyle/>
          <a:p>
            <a:fld id="{28CC15C8-1321-4AF3-9A6F-E74CEF0352AC}" type="slidenum">
              <a:rPr lang="en-US" smtClean="0"/>
              <a:t>‹#›</a:t>
            </a:fld>
            <a:endParaRPr lang="en-US"/>
          </a:p>
        </p:txBody>
      </p:sp>
    </p:spTree>
    <p:extLst>
      <p:ext uri="{BB962C8B-B14F-4D97-AF65-F5344CB8AC3E}">
        <p14:creationId xmlns:p14="http://schemas.microsoft.com/office/powerpoint/2010/main" val="499629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CCD5A-C18E-488F-A9FC-B9CEE8BDF8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1486B7-7DFD-4F13-BE73-CC9C5AB96F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D96936-C5B8-4756-9866-EC4C09F6B2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404B7F-D82A-4EF0-BFAA-C19073A8665E}"/>
              </a:ext>
            </a:extLst>
          </p:cNvPr>
          <p:cNvSpPr>
            <a:spLocks noGrp="1"/>
          </p:cNvSpPr>
          <p:nvPr>
            <p:ph type="dt" sz="half" idx="10"/>
          </p:nvPr>
        </p:nvSpPr>
        <p:spPr/>
        <p:txBody>
          <a:bodyPr/>
          <a:lstStyle/>
          <a:p>
            <a:fld id="{78086A30-4B0E-4E35-9DAD-99877400B095}" type="datetimeFigureOut">
              <a:rPr lang="en-US" smtClean="0"/>
              <a:t>9/18/2019</a:t>
            </a:fld>
            <a:endParaRPr lang="en-US"/>
          </a:p>
        </p:txBody>
      </p:sp>
      <p:sp>
        <p:nvSpPr>
          <p:cNvPr id="6" name="Footer Placeholder 5">
            <a:extLst>
              <a:ext uri="{FF2B5EF4-FFF2-40B4-BE49-F238E27FC236}">
                <a16:creationId xmlns:a16="http://schemas.microsoft.com/office/drawing/2014/main" id="{AD635872-0DF9-4B3D-9F0D-310B4EE105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2F835F-7F63-4851-A4A6-18993B415906}"/>
              </a:ext>
            </a:extLst>
          </p:cNvPr>
          <p:cNvSpPr>
            <a:spLocks noGrp="1"/>
          </p:cNvSpPr>
          <p:nvPr>
            <p:ph type="sldNum" sz="quarter" idx="12"/>
          </p:nvPr>
        </p:nvSpPr>
        <p:spPr/>
        <p:txBody>
          <a:bodyPr/>
          <a:lstStyle/>
          <a:p>
            <a:fld id="{28CC15C8-1321-4AF3-9A6F-E74CEF0352AC}" type="slidenum">
              <a:rPr lang="en-US" smtClean="0"/>
              <a:t>‹#›</a:t>
            </a:fld>
            <a:endParaRPr lang="en-US"/>
          </a:p>
        </p:txBody>
      </p:sp>
    </p:spTree>
    <p:extLst>
      <p:ext uri="{BB962C8B-B14F-4D97-AF65-F5344CB8AC3E}">
        <p14:creationId xmlns:p14="http://schemas.microsoft.com/office/powerpoint/2010/main" val="731593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7C779-73DA-43B4-8194-F233E468D0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D1DB4E-83FD-45F0-AFA1-87321C1A28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5502E8-9588-4D35-B198-B4B1633641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BC9093-B9DE-49B1-8352-3C187C390FDE}"/>
              </a:ext>
            </a:extLst>
          </p:cNvPr>
          <p:cNvSpPr>
            <a:spLocks noGrp="1"/>
          </p:cNvSpPr>
          <p:nvPr>
            <p:ph type="dt" sz="half" idx="10"/>
          </p:nvPr>
        </p:nvSpPr>
        <p:spPr/>
        <p:txBody>
          <a:bodyPr/>
          <a:lstStyle/>
          <a:p>
            <a:fld id="{78086A30-4B0E-4E35-9DAD-99877400B095}" type="datetimeFigureOut">
              <a:rPr lang="en-US" smtClean="0"/>
              <a:t>9/18/2019</a:t>
            </a:fld>
            <a:endParaRPr lang="en-US"/>
          </a:p>
        </p:txBody>
      </p:sp>
      <p:sp>
        <p:nvSpPr>
          <p:cNvPr id="6" name="Footer Placeholder 5">
            <a:extLst>
              <a:ext uri="{FF2B5EF4-FFF2-40B4-BE49-F238E27FC236}">
                <a16:creationId xmlns:a16="http://schemas.microsoft.com/office/drawing/2014/main" id="{F4D1640E-C252-42B2-8399-CB3F728221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2063A0-650A-4EA6-A8CE-6A6AC0A0DDB0}"/>
              </a:ext>
            </a:extLst>
          </p:cNvPr>
          <p:cNvSpPr>
            <a:spLocks noGrp="1"/>
          </p:cNvSpPr>
          <p:nvPr>
            <p:ph type="sldNum" sz="quarter" idx="12"/>
          </p:nvPr>
        </p:nvSpPr>
        <p:spPr/>
        <p:txBody>
          <a:bodyPr/>
          <a:lstStyle/>
          <a:p>
            <a:fld id="{28CC15C8-1321-4AF3-9A6F-E74CEF0352AC}" type="slidenum">
              <a:rPr lang="en-US" smtClean="0"/>
              <a:t>‹#›</a:t>
            </a:fld>
            <a:endParaRPr lang="en-US"/>
          </a:p>
        </p:txBody>
      </p:sp>
    </p:spTree>
    <p:extLst>
      <p:ext uri="{BB962C8B-B14F-4D97-AF65-F5344CB8AC3E}">
        <p14:creationId xmlns:p14="http://schemas.microsoft.com/office/powerpoint/2010/main" val="2293682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4C39CE-A481-4691-994D-28D075103D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684FB0-8A69-4790-AA75-EE0DBD267F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B789FF-97F4-4FF0-BC1C-CCB57EA622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086A30-4B0E-4E35-9DAD-99877400B095}" type="datetimeFigureOut">
              <a:rPr lang="en-US" smtClean="0"/>
              <a:t>9/18/2019</a:t>
            </a:fld>
            <a:endParaRPr lang="en-US"/>
          </a:p>
        </p:txBody>
      </p:sp>
      <p:sp>
        <p:nvSpPr>
          <p:cNvPr id="5" name="Footer Placeholder 4">
            <a:extLst>
              <a:ext uri="{FF2B5EF4-FFF2-40B4-BE49-F238E27FC236}">
                <a16:creationId xmlns:a16="http://schemas.microsoft.com/office/drawing/2014/main" id="{38E13839-D410-4073-9EC4-C3B654B5C6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3A3F41-EC37-4A8F-B885-D2543D3AC3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CC15C8-1321-4AF3-9A6F-E74CEF0352AC}" type="slidenum">
              <a:rPr lang="en-US" smtClean="0"/>
              <a:t>‹#›</a:t>
            </a:fld>
            <a:endParaRPr lang="en-US"/>
          </a:p>
        </p:txBody>
      </p:sp>
    </p:spTree>
    <p:extLst>
      <p:ext uri="{BB962C8B-B14F-4D97-AF65-F5344CB8AC3E}">
        <p14:creationId xmlns:p14="http://schemas.microsoft.com/office/powerpoint/2010/main" val="859778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endurance.org/on-the-journey-together/" TargetMode="External"/><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www.disabilitycompendium.org/"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endurance.org/on-the-journey-together/" TargetMode="External"/><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www.endurance.org/on-the-journey-together/" TargetMode="External"/><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hyperlink" Target="https://www.endurance.org/on-the-journey-together/"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hyperlink" Target="https://www.endurance.org/on-the-journey-together/" TargetMode="Externa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youtu.be/G8oHTg07oY0"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youtu.be/IOp1J-_U91s" TargetMode="Externa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endurance.org/on-the-journey-together/" TargetMode="External"/><Relationship Id="rId2" Type="http://schemas.openxmlformats.org/officeDocument/2006/relationships/image" Target="../media/image1.jpg"/><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customXml" Target="../ink/ink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www.endurance.org/on-the-journey-together/"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www.endurance.org/on-the-journey-togethe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youtu.be/Lvf8x-J_d6Q"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endurance.org/on-the-journey-together/" TargetMode="External"/><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endurance.org/on-the-journey-together/" TargetMode="External"/><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endurance.org/on-the-journey-together/" TargetMode="External"/><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7BFC9F5-31F3-4487-8060-8379C41B68A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90896" y="1628660"/>
            <a:ext cx="11010208" cy="4369280"/>
          </a:xfrm>
          <a:prstGeom prst="rect">
            <a:avLst/>
          </a:prstGeom>
          <a:effectLst>
            <a:softEdge rad="241300"/>
          </a:effectLst>
          <a:scene3d>
            <a:camera prst="orthographicFront"/>
            <a:lightRig rig="threePt" dir="t"/>
          </a:scene3d>
          <a:sp3d>
            <a:bevelT w="476250" h="133350" prst="softRound"/>
            <a:bevelB/>
          </a:sp3d>
        </p:spPr>
      </p:pic>
      <p:sp>
        <p:nvSpPr>
          <p:cNvPr id="2" name="Title 1">
            <a:extLst>
              <a:ext uri="{FF2B5EF4-FFF2-40B4-BE49-F238E27FC236}">
                <a16:creationId xmlns:a16="http://schemas.microsoft.com/office/drawing/2014/main" id="{63EC9497-9DAB-442D-BABA-837FFB236DA9}"/>
              </a:ext>
            </a:extLst>
          </p:cNvPr>
          <p:cNvSpPr>
            <a:spLocks noGrp="1"/>
          </p:cNvSpPr>
          <p:nvPr>
            <p:ph type="title"/>
          </p:nvPr>
        </p:nvSpPr>
        <p:spPr>
          <a:xfrm>
            <a:off x="195349" y="1539990"/>
            <a:ext cx="10515600" cy="1325563"/>
          </a:xfrm>
        </p:spPr>
        <p:txBody>
          <a:bodyPr>
            <a:noAutofit/>
          </a:bodyPr>
          <a:lstStyle/>
          <a:p>
            <a:r>
              <a:rPr lang="en-US" sz="5400" dirty="0">
                <a:latin typeface="Algerian" panose="04020705040A02060702" pitchFamily="82" charset="0"/>
                <a:cs typeface="Aharoni" panose="020B0604020202020204" pitchFamily="2" charset="-79"/>
              </a:rPr>
              <a:t>Welcome</a:t>
            </a:r>
            <a:br>
              <a:rPr lang="en-US" sz="5400" dirty="0"/>
            </a:br>
            <a:r>
              <a:rPr lang="en-US" sz="5400" dirty="0"/>
              <a:t> </a:t>
            </a:r>
            <a:br>
              <a:rPr lang="en-US" sz="5400" dirty="0"/>
            </a:br>
            <a:br>
              <a:rPr lang="en-US" sz="5400" dirty="0"/>
            </a:br>
            <a:endParaRPr lang="en-US" sz="5400" dirty="0"/>
          </a:p>
        </p:txBody>
      </p:sp>
      <p:sp>
        <p:nvSpPr>
          <p:cNvPr id="3" name="TextBox 2">
            <a:extLst>
              <a:ext uri="{FF2B5EF4-FFF2-40B4-BE49-F238E27FC236}">
                <a16:creationId xmlns:a16="http://schemas.microsoft.com/office/drawing/2014/main" id="{89FF04D2-D548-41CF-ABC2-4E64801746E6}"/>
              </a:ext>
            </a:extLst>
          </p:cNvPr>
          <p:cNvSpPr txBox="1"/>
          <p:nvPr/>
        </p:nvSpPr>
        <p:spPr>
          <a:xfrm>
            <a:off x="5739938" y="2202771"/>
            <a:ext cx="5807825" cy="2123658"/>
          </a:xfrm>
          <a:prstGeom prst="rect">
            <a:avLst/>
          </a:prstGeom>
          <a:noFill/>
        </p:spPr>
        <p:txBody>
          <a:bodyPr wrap="square" rtlCol="0">
            <a:spAutoFit/>
          </a:bodyPr>
          <a:lstStyle/>
          <a:p>
            <a:pPr algn="ctr"/>
            <a:r>
              <a:rPr lang="en-US" sz="4400" dirty="0">
                <a:solidFill>
                  <a:schemeClr val="tx1">
                    <a:lumMod val="95000"/>
                    <a:lumOff val="5000"/>
                  </a:schemeClr>
                </a:solidFill>
                <a:latin typeface="Algerian" panose="04020705040A02060702" pitchFamily="82" charset="0"/>
              </a:rPr>
              <a:t>Helping Students Lead Self Determined Lives</a:t>
            </a:r>
          </a:p>
        </p:txBody>
      </p:sp>
    </p:spTree>
    <p:extLst>
      <p:ext uri="{BB962C8B-B14F-4D97-AF65-F5344CB8AC3E}">
        <p14:creationId xmlns:p14="http://schemas.microsoft.com/office/powerpoint/2010/main" val="19349951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0" y="0"/>
            <a:ext cx="12192000" cy="6858000"/>
          </a:xfrm>
          <a:prstGeom prst="rect">
            <a:avLst/>
          </a:prstGeom>
        </p:spPr>
      </p:pic>
      <p:sp>
        <p:nvSpPr>
          <p:cNvPr id="14" name="Oval 13"/>
          <p:cNvSpPr/>
          <p:nvPr/>
        </p:nvSpPr>
        <p:spPr>
          <a:xfrm>
            <a:off x="513348" y="371420"/>
            <a:ext cx="2887579" cy="2843463"/>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TextBox 14"/>
          <p:cNvSpPr txBox="1"/>
          <p:nvPr/>
        </p:nvSpPr>
        <p:spPr>
          <a:xfrm>
            <a:off x="721894" y="869823"/>
            <a:ext cx="2566737" cy="1569660"/>
          </a:xfrm>
          <a:prstGeom prst="rect">
            <a:avLst/>
          </a:prstGeom>
          <a:noFill/>
        </p:spPr>
        <p:txBody>
          <a:bodyPr wrap="square" rtlCol="0">
            <a:spAutoFit/>
          </a:bodyPr>
          <a:lstStyle/>
          <a:p>
            <a:pPr algn="ctr"/>
            <a:r>
              <a:rPr lang="en-US" sz="2400" dirty="0"/>
              <a:t>89% of people with disabilities are unemployed or underemployed</a:t>
            </a:r>
          </a:p>
        </p:txBody>
      </p:sp>
      <p:sp>
        <p:nvSpPr>
          <p:cNvPr id="16" name="Oval 15"/>
          <p:cNvSpPr/>
          <p:nvPr/>
        </p:nvSpPr>
        <p:spPr>
          <a:xfrm>
            <a:off x="4203033" y="196055"/>
            <a:ext cx="2823410" cy="2482977"/>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TextBox 16"/>
          <p:cNvSpPr txBox="1"/>
          <p:nvPr/>
        </p:nvSpPr>
        <p:spPr>
          <a:xfrm>
            <a:off x="4460204" y="698106"/>
            <a:ext cx="2197768" cy="1846659"/>
          </a:xfrm>
          <a:prstGeom prst="rect">
            <a:avLst/>
          </a:prstGeom>
          <a:noFill/>
        </p:spPr>
        <p:txBody>
          <a:bodyPr wrap="square" rtlCol="0">
            <a:spAutoFit/>
          </a:bodyPr>
          <a:lstStyle/>
          <a:p>
            <a:pPr algn="ctr"/>
            <a:r>
              <a:rPr lang="en-US" sz="2400" dirty="0"/>
              <a:t>98% Of youth with a disability expect to have a paid job</a:t>
            </a:r>
          </a:p>
          <a:p>
            <a:endParaRPr lang="en-US" dirty="0"/>
          </a:p>
        </p:txBody>
      </p:sp>
      <p:sp>
        <p:nvSpPr>
          <p:cNvPr id="18" name="Oval 17"/>
          <p:cNvSpPr/>
          <p:nvPr/>
        </p:nvSpPr>
        <p:spPr>
          <a:xfrm>
            <a:off x="8598567" y="2590020"/>
            <a:ext cx="3224464" cy="3219673"/>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TextBox 18"/>
          <p:cNvSpPr txBox="1"/>
          <p:nvPr/>
        </p:nvSpPr>
        <p:spPr>
          <a:xfrm>
            <a:off x="9087852" y="2877999"/>
            <a:ext cx="2245894" cy="3108543"/>
          </a:xfrm>
          <a:prstGeom prst="rect">
            <a:avLst/>
          </a:prstGeom>
          <a:noFill/>
        </p:spPr>
        <p:txBody>
          <a:bodyPr wrap="square" rtlCol="0">
            <a:spAutoFit/>
          </a:bodyPr>
          <a:lstStyle/>
          <a:p>
            <a:pPr algn="ctr"/>
            <a:r>
              <a:rPr lang="en-US" sz="2000" dirty="0"/>
              <a:t>Approximately 80% of women and 30% Of men with DD have been sexually assaulted--half of these women have been assaulted more than 10 times</a:t>
            </a:r>
          </a:p>
          <a:p>
            <a:br>
              <a:rPr lang="en-US" dirty="0"/>
            </a:br>
            <a:endParaRPr lang="en-US" dirty="0"/>
          </a:p>
        </p:txBody>
      </p:sp>
      <p:sp>
        <p:nvSpPr>
          <p:cNvPr id="20" name="Oval 19"/>
          <p:cNvSpPr/>
          <p:nvPr/>
        </p:nvSpPr>
        <p:spPr>
          <a:xfrm>
            <a:off x="480262" y="3380317"/>
            <a:ext cx="3485146" cy="3312249"/>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TextBox 20"/>
          <p:cNvSpPr txBox="1"/>
          <p:nvPr/>
        </p:nvSpPr>
        <p:spPr>
          <a:xfrm>
            <a:off x="626645" y="3916546"/>
            <a:ext cx="3192379" cy="2769989"/>
          </a:xfrm>
          <a:prstGeom prst="rect">
            <a:avLst/>
          </a:prstGeom>
          <a:noFill/>
        </p:spPr>
        <p:txBody>
          <a:bodyPr wrap="square" rtlCol="0">
            <a:spAutoFit/>
          </a:bodyPr>
          <a:lstStyle/>
          <a:p>
            <a:pPr algn="ctr"/>
            <a:r>
              <a:rPr lang="en-US" sz="2400" dirty="0"/>
              <a:t>Students who are expected to work are </a:t>
            </a:r>
            <a:r>
              <a:rPr lang="en-US" sz="3600" dirty="0"/>
              <a:t>5X</a:t>
            </a:r>
            <a:r>
              <a:rPr lang="en-US" sz="2400" dirty="0"/>
              <a:t>  More likely to have     a paid job in the community after high school.</a:t>
            </a:r>
          </a:p>
          <a:p>
            <a:endParaRPr lang="en-US" dirty="0"/>
          </a:p>
        </p:txBody>
      </p:sp>
      <p:sp>
        <p:nvSpPr>
          <p:cNvPr id="22" name="Oval 21"/>
          <p:cNvSpPr/>
          <p:nvPr/>
        </p:nvSpPr>
        <p:spPr>
          <a:xfrm>
            <a:off x="4077694" y="2822734"/>
            <a:ext cx="2157665" cy="1945781"/>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dirty="0">
                <a:solidFill>
                  <a:schemeClr val="tx1"/>
                </a:solidFill>
              </a:rPr>
              <a:t>66% live in poverty</a:t>
            </a:r>
          </a:p>
        </p:txBody>
      </p:sp>
      <p:sp>
        <p:nvSpPr>
          <p:cNvPr id="24" name="Oval 23"/>
          <p:cNvSpPr/>
          <p:nvPr/>
        </p:nvSpPr>
        <p:spPr>
          <a:xfrm>
            <a:off x="5868402" y="4199856"/>
            <a:ext cx="2583781" cy="2355167"/>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dirty="0">
                <a:solidFill>
                  <a:schemeClr val="tx1"/>
                </a:solidFill>
              </a:rPr>
              <a:t>54% are not involved in their community</a:t>
            </a:r>
          </a:p>
        </p:txBody>
      </p:sp>
      <p:sp>
        <p:nvSpPr>
          <p:cNvPr id="26" name="TextBox 25"/>
          <p:cNvSpPr txBox="1"/>
          <p:nvPr/>
        </p:nvSpPr>
        <p:spPr>
          <a:xfrm>
            <a:off x="8281115" y="5986542"/>
            <a:ext cx="3910885" cy="923330"/>
          </a:xfrm>
          <a:prstGeom prst="rect">
            <a:avLst/>
          </a:prstGeom>
          <a:noFill/>
        </p:spPr>
        <p:txBody>
          <a:bodyPr wrap="square" rtlCol="0">
            <a:spAutoFit/>
          </a:bodyPr>
          <a:lstStyle/>
          <a:p>
            <a:r>
              <a:rPr lang="en-US" dirty="0"/>
              <a:t>BJS-Crimes Against Persons with Disabilities (2014)</a:t>
            </a:r>
          </a:p>
          <a:p>
            <a:r>
              <a:rPr lang="en-US" dirty="0">
                <a:hlinkClick r:id="rId4"/>
              </a:rPr>
              <a:t>www.disabilitycompendium.org</a:t>
            </a:r>
            <a:r>
              <a:rPr lang="en-US" dirty="0"/>
              <a:t> (2017)</a:t>
            </a:r>
          </a:p>
        </p:txBody>
      </p:sp>
      <p:sp>
        <p:nvSpPr>
          <p:cNvPr id="23" name="Rectangle 22">
            <a:extLst>
              <a:ext uri="{FF2B5EF4-FFF2-40B4-BE49-F238E27FC236}">
                <a16:creationId xmlns:a16="http://schemas.microsoft.com/office/drawing/2014/main" id="{CD0011D3-E2C7-4450-B7BD-4F055E9D2ADA}"/>
              </a:ext>
            </a:extLst>
          </p:cNvPr>
          <p:cNvSpPr/>
          <p:nvPr/>
        </p:nvSpPr>
        <p:spPr>
          <a:xfrm rot="16200000">
            <a:off x="-1727520" y="3251621"/>
            <a:ext cx="4188968"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Research Says</a:t>
            </a:r>
          </a:p>
        </p:txBody>
      </p:sp>
    </p:spTree>
    <p:extLst>
      <p:ext uri="{BB962C8B-B14F-4D97-AF65-F5344CB8AC3E}">
        <p14:creationId xmlns:p14="http://schemas.microsoft.com/office/powerpoint/2010/main" val="21067368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C0FCB1-A900-4C34-B1EA-94E295CED9A6}"/>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7434"/>
          <a:stretch/>
        </p:blipFill>
        <p:spPr>
          <a:xfrm>
            <a:off x="0" y="1463050"/>
            <a:ext cx="12192001" cy="466692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itle 1">
            <a:extLst>
              <a:ext uri="{FF2B5EF4-FFF2-40B4-BE49-F238E27FC236}">
                <a16:creationId xmlns:a16="http://schemas.microsoft.com/office/drawing/2014/main" id="{F1725DF8-BD68-40C7-8BB7-102C682BB8A0}"/>
              </a:ext>
            </a:extLst>
          </p:cNvPr>
          <p:cNvSpPr>
            <a:spLocks noGrp="1"/>
          </p:cNvSpPr>
          <p:nvPr>
            <p:ph type="title"/>
          </p:nvPr>
        </p:nvSpPr>
        <p:spPr>
          <a:xfrm>
            <a:off x="838200" y="365125"/>
            <a:ext cx="10866120" cy="1325563"/>
          </a:xfrm>
        </p:spPr>
        <p:txBody>
          <a:bodyPr/>
          <a:lstStyle/>
          <a:p>
            <a:r>
              <a:rPr lang="en-US" dirty="0">
                <a:latin typeface="Algerian" panose="04020705040A02060702" pitchFamily="82" charset="0"/>
              </a:rPr>
              <a:t>But the Bottom Line is </a:t>
            </a:r>
            <a:br>
              <a:rPr lang="en-US" dirty="0">
                <a:latin typeface="Algerian" panose="04020705040A02060702" pitchFamily="82" charset="0"/>
              </a:rPr>
            </a:br>
            <a:r>
              <a:rPr lang="en-US" dirty="0">
                <a:latin typeface="Algerian" panose="04020705040A02060702" pitchFamily="82" charset="0"/>
              </a:rPr>
              <a:t>Always the Bottom Line</a:t>
            </a:r>
          </a:p>
        </p:txBody>
      </p:sp>
      <p:sp>
        <p:nvSpPr>
          <p:cNvPr id="3" name="TextBox 2">
            <a:extLst>
              <a:ext uri="{FF2B5EF4-FFF2-40B4-BE49-F238E27FC236}">
                <a16:creationId xmlns:a16="http://schemas.microsoft.com/office/drawing/2014/main" id="{9C83C939-7A11-4246-BA4F-6F81EF831838}"/>
              </a:ext>
            </a:extLst>
          </p:cNvPr>
          <p:cNvSpPr txBox="1"/>
          <p:nvPr/>
        </p:nvSpPr>
        <p:spPr>
          <a:xfrm>
            <a:off x="7137861" y="1656182"/>
            <a:ext cx="2781993" cy="707886"/>
          </a:xfrm>
          <a:prstGeom prst="rect">
            <a:avLst/>
          </a:prstGeom>
          <a:noFill/>
        </p:spPr>
        <p:txBody>
          <a:bodyPr wrap="square" rtlCol="0">
            <a:spAutoFit/>
          </a:bodyPr>
          <a:lstStyle/>
          <a:p>
            <a:r>
              <a:rPr lang="en-US" sz="4000" dirty="0">
                <a:solidFill>
                  <a:schemeClr val="tx1">
                    <a:lumMod val="95000"/>
                    <a:lumOff val="5000"/>
                  </a:schemeClr>
                </a:solidFill>
                <a:latin typeface="Bernard MT Condensed" panose="02050806060905020404" pitchFamily="18" charset="0"/>
              </a:rPr>
              <a:t>Indicator 13</a:t>
            </a:r>
          </a:p>
        </p:txBody>
      </p:sp>
      <p:sp>
        <p:nvSpPr>
          <p:cNvPr id="4" name="TextBox 3">
            <a:extLst>
              <a:ext uri="{FF2B5EF4-FFF2-40B4-BE49-F238E27FC236}">
                <a16:creationId xmlns:a16="http://schemas.microsoft.com/office/drawing/2014/main" id="{78E83F22-8EA2-4F6A-9138-A4C1DF214EA5}"/>
              </a:ext>
            </a:extLst>
          </p:cNvPr>
          <p:cNvSpPr txBox="1"/>
          <p:nvPr/>
        </p:nvSpPr>
        <p:spPr>
          <a:xfrm>
            <a:off x="8406939" y="2604146"/>
            <a:ext cx="3834938" cy="707886"/>
          </a:xfrm>
          <a:prstGeom prst="rect">
            <a:avLst/>
          </a:prstGeom>
          <a:noFill/>
        </p:spPr>
        <p:txBody>
          <a:bodyPr wrap="square" rtlCol="0">
            <a:spAutoFit/>
          </a:bodyPr>
          <a:lstStyle/>
          <a:p>
            <a:r>
              <a:rPr lang="en-US" sz="4000" dirty="0">
                <a:latin typeface="Bernard MT Condensed" panose="02050806060905020404" pitchFamily="18" charset="0"/>
              </a:rPr>
              <a:t>Indicator 14</a:t>
            </a:r>
          </a:p>
        </p:txBody>
      </p:sp>
      <p:sp>
        <p:nvSpPr>
          <p:cNvPr id="5" name="TextBox 4">
            <a:extLst>
              <a:ext uri="{FF2B5EF4-FFF2-40B4-BE49-F238E27FC236}">
                <a16:creationId xmlns:a16="http://schemas.microsoft.com/office/drawing/2014/main" id="{C7A71F78-6931-4FE8-A03F-EDEFBEBF4638}"/>
              </a:ext>
            </a:extLst>
          </p:cNvPr>
          <p:cNvSpPr txBox="1"/>
          <p:nvPr/>
        </p:nvSpPr>
        <p:spPr>
          <a:xfrm>
            <a:off x="9498677" y="3796514"/>
            <a:ext cx="2898371" cy="707886"/>
          </a:xfrm>
          <a:prstGeom prst="rect">
            <a:avLst/>
          </a:prstGeom>
          <a:noFill/>
        </p:spPr>
        <p:txBody>
          <a:bodyPr wrap="square" rtlCol="0">
            <a:spAutoFit/>
          </a:bodyPr>
          <a:lstStyle/>
          <a:p>
            <a:r>
              <a:rPr lang="en-US" sz="4000" dirty="0">
                <a:latin typeface="Bernard MT Condensed" panose="02050806060905020404" pitchFamily="18" charset="0"/>
              </a:rPr>
              <a:t>Indicator 4</a:t>
            </a:r>
          </a:p>
        </p:txBody>
      </p:sp>
    </p:spTree>
    <p:extLst>
      <p:ext uri="{BB962C8B-B14F-4D97-AF65-F5344CB8AC3E}">
        <p14:creationId xmlns:p14="http://schemas.microsoft.com/office/powerpoint/2010/main" val="4081293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F6CAD-CDF0-4D6A-9B53-250DB00E32FA}"/>
              </a:ext>
            </a:extLst>
          </p:cNvPr>
          <p:cNvSpPr>
            <a:spLocks noGrp="1"/>
          </p:cNvSpPr>
          <p:nvPr>
            <p:ph type="title"/>
          </p:nvPr>
        </p:nvSpPr>
        <p:spPr/>
        <p:txBody>
          <a:bodyPr>
            <a:normAutofit fontScale="90000"/>
          </a:bodyPr>
          <a:lstStyle/>
          <a:p>
            <a:r>
              <a:rPr lang="en-US" dirty="0">
                <a:latin typeface="Algerian" panose="04020705040A02060702" pitchFamily="82" charset="0"/>
              </a:rPr>
              <a:t>If you Want Different Results, </a:t>
            </a:r>
            <a:br>
              <a:rPr lang="en-US" dirty="0">
                <a:latin typeface="Algerian" panose="04020705040A02060702" pitchFamily="82" charset="0"/>
              </a:rPr>
            </a:br>
            <a:r>
              <a:rPr lang="en-US" dirty="0">
                <a:latin typeface="Algerian" panose="04020705040A02060702" pitchFamily="82" charset="0"/>
              </a:rPr>
              <a:t>You have to Try Different Approaches</a:t>
            </a:r>
          </a:p>
        </p:txBody>
      </p:sp>
      <p:sp>
        <p:nvSpPr>
          <p:cNvPr id="3" name="TextBox 2">
            <a:extLst>
              <a:ext uri="{FF2B5EF4-FFF2-40B4-BE49-F238E27FC236}">
                <a16:creationId xmlns:a16="http://schemas.microsoft.com/office/drawing/2014/main" id="{040EB683-4879-4A90-92F7-BCD7DE597730}"/>
              </a:ext>
            </a:extLst>
          </p:cNvPr>
          <p:cNvSpPr txBox="1"/>
          <p:nvPr/>
        </p:nvSpPr>
        <p:spPr>
          <a:xfrm>
            <a:off x="7349914" y="3938350"/>
            <a:ext cx="5037513" cy="1077218"/>
          </a:xfrm>
          <a:prstGeom prst="rect">
            <a:avLst/>
          </a:prstGeom>
          <a:noFill/>
        </p:spPr>
        <p:txBody>
          <a:bodyPr wrap="square" rtlCol="0">
            <a:spAutoFit/>
          </a:bodyPr>
          <a:lstStyle/>
          <a:p>
            <a:r>
              <a:rPr lang="en-US" sz="3200" dirty="0">
                <a:latin typeface="Bernard MT Condensed" panose="02050806060905020404" pitchFamily="18" charset="0"/>
              </a:rPr>
              <a:t>More of the Same Just Gives You More of the Same</a:t>
            </a:r>
          </a:p>
        </p:txBody>
      </p:sp>
      <p:pic>
        <p:nvPicPr>
          <p:cNvPr id="4" name="Picture 3">
            <a:extLst>
              <a:ext uri="{FF2B5EF4-FFF2-40B4-BE49-F238E27FC236}">
                <a16:creationId xmlns:a16="http://schemas.microsoft.com/office/drawing/2014/main" id="{F96A6629-783F-44BA-B65D-8C941D05817C}"/>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7434"/>
          <a:stretch/>
        </p:blipFill>
        <p:spPr>
          <a:xfrm>
            <a:off x="1" y="3519576"/>
            <a:ext cx="6819478" cy="26104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Box 4">
            <a:extLst>
              <a:ext uri="{FF2B5EF4-FFF2-40B4-BE49-F238E27FC236}">
                <a16:creationId xmlns:a16="http://schemas.microsoft.com/office/drawing/2014/main" id="{58666703-7372-407D-9FD6-7918B92993FE}"/>
              </a:ext>
            </a:extLst>
          </p:cNvPr>
          <p:cNvSpPr txBox="1"/>
          <p:nvPr/>
        </p:nvSpPr>
        <p:spPr>
          <a:xfrm>
            <a:off x="4301706" y="2066523"/>
            <a:ext cx="1621766" cy="707886"/>
          </a:xfrm>
          <a:prstGeom prst="rect">
            <a:avLst/>
          </a:prstGeom>
          <a:noFill/>
        </p:spPr>
        <p:txBody>
          <a:bodyPr wrap="square" rtlCol="0">
            <a:spAutoFit/>
          </a:bodyPr>
          <a:lstStyle/>
          <a:p>
            <a:r>
              <a:rPr lang="en-US" sz="4000" dirty="0"/>
              <a:t>OR……</a:t>
            </a:r>
          </a:p>
        </p:txBody>
      </p:sp>
    </p:spTree>
    <p:extLst>
      <p:ext uri="{BB962C8B-B14F-4D97-AF65-F5344CB8AC3E}">
        <p14:creationId xmlns:p14="http://schemas.microsoft.com/office/powerpoint/2010/main" val="2295309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3ED51D-1039-4487-B4CE-48148708C3E0}"/>
              </a:ext>
              <a:ext uri="{C183D7F6-B498-43B3-948B-1728B52AA6E4}">
                <adec:decorative xmlns:adec="http://schemas.microsoft.com/office/drawing/2017/decorative" val="1"/>
              </a:ext>
            </a:extLst>
          </p:cNvPr>
          <p:cNvPicPr>
            <a:picLocks noChangeAspect="1"/>
          </p:cNvPicPr>
          <p:nvPr/>
        </p:nvPicPr>
        <p:blipFill rotWithShape="1">
          <a:blip r:embed="rId2">
            <a:alphaModFix amt="73000"/>
            <a:extLst>
              <a:ext uri="{BEBA8EAE-BF5A-486C-A8C5-ECC9F3942E4B}">
                <a14:imgProps xmlns:a14="http://schemas.microsoft.com/office/drawing/2010/main">
                  <a14:imgLayer r:embed="rId3">
                    <a14:imgEffect>
                      <a14:saturation sat="78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t="27434"/>
          <a:stretch/>
        </p:blipFill>
        <p:spPr>
          <a:xfrm>
            <a:off x="284479" y="217364"/>
            <a:ext cx="4553527" cy="1855276"/>
          </a:xfrm>
          <a:prstGeom prst="rect">
            <a:avLst/>
          </a:prstGeom>
          <a:scene3d>
            <a:camera prst="orthographicFront"/>
            <a:lightRig rig="threePt" dir="t"/>
          </a:scene3d>
          <a:sp3d>
            <a:bevelT w="476250" h="133350" prst="softRound"/>
            <a:bevelB/>
          </a:sp3d>
        </p:spPr>
      </p:pic>
      <p:sp>
        <p:nvSpPr>
          <p:cNvPr id="2" name="TextBox 1">
            <a:extLst>
              <a:ext uri="{FF2B5EF4-FFF2-40B4-BE49-F238E27FC236}">
                <a16:creationId xmlns:a16="http://schemas.microsoft.com/office/drawing/2014/main" id="{19C10E74-C206-46D5-ABA8-EA99B4F4B282}"/>
              </a:ext>
            </a:extLst>
          </p:cNvPr>
          <p:cNvSpPr txBox="1"/>
          <p:nvPr/>
        </p:nvSpPr>
        <p:spPr>
          <a:xfrm>
            <a:off x="5015346" y="935903"/>
            <a:ext cx="5824996" cy="2862322"/>
          </a:xfrm>
          <a:prstGeom prst="rect">
            <a:avLst/>
          </a:prstGeom>
          <a:noFill/>
        </p:spPr>
        <p:txBody>
          <a:bodyPr wrap="square" rtlCol="0">
            <a:spAutoFit/>
          </a:bodyPr>
          <a:lstStyle/>
          <a:p>
            <a:r>
              <a:rPr lang="en-US" sz="2000" dirty="0"/>
              <a:t>Initial group:</a:t>
            </a:r>
          </a:p>
          <a:p>
            <a:r>
              <a:rPr lang="en-US" sz="2000" dirty="0"/>
              <a:t>61 students in foster care, age 16 and older</a:t>
            </a:r>
          </a:p>
          <a:p>
            <a:r>
              <a:rPr lang="en-US" sz="2000" dirty="0"/>
              <a:t>12 month intervention program</a:t>
            </a:r>
          </a:p>
          <a:p>
            <a:r>
              <a:rPr lang="en-US" sz="2000" dirty="0"/>
              <a:t>	weekly coaching around self determination skill sets focused on goal setting, student led meetings and transition meetings</a:t>
            </a:r>
          </a:p>
          <a:p>
            <a:r>
              <a:rPr lang="en-US" sz="2000" dirty="0"/>
              <a:t>	Quarterly meetings with a youth mentor who had been in foster care</a:t>
            </a:r>
          </a:p>
          <a:p>
            <a:endParaRPr lang="en-US" sz="2000" dirty="0"/>
          </a:p>
        </p:txBody>
      </p:sp>
      <p:graphicFrame>
        <p:nvGraphicFramePr>
          <p:cNvPr id="6" name="Table 6">
            <a:extLst>
              <a:ext uri="{FF2B5EF4-FFF2-40B4-BE49-F238E27FC236}">
                <a16:creationId xmlns:a16="http://schemas.microsoft.com/office/drawing/2014/main" id="{7D319F7A-EC6F-4F43-A19B-A4D52F00FC2B}"/>
              </a:ext>
            </a:extLst>
          </p:cNvPr>
          <p:cNvGraphicFramePr>
            <a:graphicFrameLocks noGrp="1"/>
          </p:cNvGraphicFramePr>
          <p:nvPr>
            <p:extLst>
              <p:ext uri="{D42A27DB-BD31-4B8C-83A1-F6EECF244321}">
                <p14:modId xmlns:p14="http://schemas.microsoft.com/office/powerpoint/2010/main" val="1490134035"/>
              </p:ext>
            </p:extLst>
          </p:nvPr>
        </p:nvGraphicFramePr>
        <p:xfrm>
          <a:off x="3779520" y="4044757"/>
          <a:ext cx="8128000" cy="25958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44138544"/>
                    </a:ext>
                  </a:extLst>
                </a:gridCol>
                <a:gridCol w="2032000">
                  <a:extLst>
                    <a:ext uri="{9D8B030D-6E8A-4147-A177-3AD203B41FA5}">
                      <a16:colId xmlns:a16="http://schemas.microsoft.com/office/drawing/2014/main" val="1048532700"/>
                    </a:ext>
                  </a:extLst>
                </a:gridCol>
                <a:gridCol w="2032000">
                  <a:extLst>
                    <a:ext uri="{9D8B030D-6E8A-4147-A177-3AD203B41FA5}">
                      <a16:colId xmlns:a16="http://schemas.microsoft.com/office/drawing/2014/main" val="1963043331"/>
                    </a:ext>
                  </a:extLst>
                </a:gridCol>
                <a:gridCol w="2032000">
                  <a:extLst>
                    <a:ext uri="{9D8B030D-6E8A-4147-A177-3AD203B41FA5}">
                      <a16:colId xmlns:a16="http://schemas.microsoft.com/office/drawing/2014/main" val="1888615735"/>
                    </a:ext>
                  </a:extLst>
                </a:gridCol>
              </a:tblGrid>
              <a:tr h="370840">
                <a:tc gridSpan="2">
                  <a:txBody>
                    <a:bodyPr/>
                    <a:lstStyle/>
                    <a:p>
                      <a:r>
                        <a:rPr lang="en-US" dirty="0"/>
                        <a:t>1 year post </a:t>
                      </a:r>
                    </a:p>
                  </a:txBody>
                  <a:tcPr/>
                </a:tc>
                <a:tc hMerge="1">
                  <a:txBody>
                    <a:bodyPr/>
                    <a:lstStyle/>
                    <a:p>
                      <a:endParaRPr lang="en-US" dirty="0"/>
                    </a:p>
                  </a:txBody>
                  <a:tcPr/>
                </a:tc>
                <a:tc gridSpan="2">
                  <a:txBody>
                    <a:bodyPr/>
                    <a:lstStyle/>
                    <a:p>
                      <a:r>
                        <a:rPr lang="en-US" dirty="0"/>
                        <a:t>2 </a:t>
                      </a:r>
                      <a:r>
                        <a:rPr lang="en-US" dirty="0" err="1"/>
                        <a:t>yr</a:t>
                      </a:r>
                      <a:r>
                        <a:rPr lang="en-US" dirty="0"/>
                        <a:t> post</a:t>
                      </a:r>
                    </a:p>
                  </a:txBody>
                  <a:tcPr/>
                </a:tc>
                <a:tc hMerge="1">
                  <a:txBody>
                    <a:bodyPr/>
                    <a:lstStyle/>
                    <a:p>
                      <a:endParaRPr lang="en-US" dirty="0"/>
                    </a:p>
                  </a:txBody>
                  <a:tcPr/>
                </a:tc>
                <a:extLst>
                  <a:ext uri="{0D108BD9-81ED-4DB2-BD59-A6C34878D82A}">
                    <a16:rowId xmlns:a16="http://schemas.microsoft.com/office/drawing/2014/main" val="46495700"/>
                  </a:ext>
                </a:extLst>
              </a:tr>
              <a:tr h="370840">
                <a:tc>
                  <a:txBody>
                    <a:bodyPr/>
                    <a:lstStyle/>
                    <a:p>
                      <a:r>
                        <a:rPr lang="en-US" dirty="0"/>
                        <a:t>Intervention Group</a:t>
                      </a:r>
                    </a:p>
                  </a:txBody>
                  <a:tcPr/>
                </a:tc>
                <a:tc>
                  <a:txBody>
                    <a:bodyPr/>
                    <a:lstStyle/>
                    <a:p>
                      <a:r>
                        <a:rPr lang="en-US" dirty="0"/>
                        <a:t>Comparison Group</a:t>
                      </a:r>
                    </a:p>
                  </a:txBody>
                  <a:tcPr/>
                </a:tc>
                <a:tc>
                  <a:txBody>
                    <a:bodyPr/>
                    <a:lstStyle/>
                    <a:p>
                      <a:r>
                        <a:rPr lang="en-US" dirty="0"/>
                        <a:t>Intervention Group</a:t>
                      </a:r>
                    </a:p>
                  </a:txBody>
                  <a:tcPr/>
                </a:tc>
                <a:tc>
                  <a:txBody>
                    <a:bodyPr/>
                    <a:lstStyle/>
                    <a:p>
                      <a:r>
                        <a:rPr lang="en-US" dirty="0"/>
                        <a:t>Comparison Group</a:t>
                      </a:r>
                    </a:p>
                  </a:txBody>
                  <a:tcPr/>
                </a:tc>
                <a:extLst>
                  <a:ext uri="{0D108BD9-81ED-4DB2-BD59-A6C34878D82A}">
                    <a16:rowId xmlns:a16="http://schemas.microsoft.com/office/drawing/2014/main" val="1714300429"/>
                  </a:ext>
                </a:extLst>
              </a:tr>
              <a:tr h="370840">
                <a:tc>
                  <a:txBody>
                    <a:bodyPr/>
                    <a:lstStyle/>
                    <a:p>
                      <a:r>
                        <a:rPr lang="en-US" dirty="0"/>
                        <a:t>38% Graduated</a:t>
                      </a:r>
                    </a:p>
                  </a:txBody>
                  <a:tcPr/>
                </a:tc>
                <a:tc>
                  <a:txBody>
                    <a:bodyPr/>
                    <a:lstStyle/>
                    <a:p>
                      <a:r>
                        <a:rPr lang="en-US" dirty="0"/>
                        <a:t>26% Graduated</a:t>
                      </a:r>
                    </a:p>
                  </a:txBody>
                  <a:tcPr/>
                </a:tc>
                <a:tc>
                  <a:txBody>
                    <a:bodyPr/>
                    <a:lstStyle/>
                    <a:p>
                      <a:r>
                        <a:rPr lang="en-US" dirty="0"/>
                        <a:t>72% Graduated</a:t>
                      </a:r>
                    </a:p>
                  </a:txBody>
                  <a:tcPr/>
                </a:tc>
                <a:tc>
                  <a:txBody>
                    <a:bodyPr/>
                    <a:lstStyle/>
                    <a:p>
                      <a:r>
                        <a:rPr lang="en-US" dirty="0"/>
                        <a:t>50% Graduated</a:t>
                      </a:r>
                    </a:p>
                  </a:txBody>
                  <a:tcPr/>
                </a:tc>
                <a:extLst>
                  <a:ext uri="{0D108BD9-81ED-4DB2-BD59-A6C34878D82A}">
                    <a16:rowId xmlns:a16="http://schemas.microsoft.com/office/drawing/2014/main" val="4053168788"/>
                  </a:ext>
                </a:extLst>
              </a:tr>
              <a:tr h="370840">
                <a:tc>
                  <a:txBody>
                    <a:bodyPr/>
                    <a:lstStyle/>
                    <a:p>
                      <a:r>
                        <a:rPr lang="en-US" dirty="0"/>
                        <a:t>14% Employed</a:t>
                      </a:r>
                    </a:p>
                  </a:txBody>
                  <a:tcPr/>
                </a:tc>
                <a:tc>
                  <a:txBody>
                    <a:bodyPr/>
                    <a:lstStyle/>
                    <a:p>
                      <a:r>
                        <a:rPr lang="en-US" dirty="0"/>
                        <a:t>19% Employed</a:t>
                      </a:r>
                    </a:p>
                  </a:txBody>
                  <a:tcPr/>
                </a:tc>
                <a:tc>
                  <a:txBody>
                    <a:bodyPr/>
                    <a:lstStyle/>
                    <a:p>
                      <a:r>
                        <a:rPr lang="en-US" dirty="0"/>
                        <a:t>34% Employed</a:t>
                      </a:r>
                    </a:p>
                  </a:txBody>
                  <a:tcPr/>
                </a:tc>
                <a:tc>
                  <a:txBody>
                    <a:bodyPr/>
                    <a:lstStyle/>
                    <a:p>
                      <a:r>
                        <a:rPr lang="en-US" dirty="0"/>
                        <a:t>16% </a:t>
                      </a:r>
                      <a:r>
                        <a:rPr lang="en-US" dirty="0" err="1"/>
                        <a:t>Emloyed</a:t>
                      </a:r>
                      <a:endParaRPr lang="en-US" dirty="0"/>
                    </a:p>
                  </a:txBody>
                  <a:tcPr/>
                </a:tc>
                <a:extLst>
                  <a:ext uri="{0D108BD9-81ED-4DB2-BD59-A6C34878D82A}">
                    <a16:rowId xmlns:a16="http://schemas.microsoft.com/office/drawing/2014/main" val="1302029268"/>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655003021"/>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094812354"/>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343334059"/>
                  </a:ext>
                </a:extLst>
              </a:tr>
            </a:tbl>
          </a:graphicData>
        </a:graphic>
      </p:graphicFrame>
      <p:sp>
        <p:nvSpPr>
          <p:cNvPr id="4" name="Rectangle 3">
            <a:extLst>
              <a:ext uri="{FF2B5EF4-FFF2-40B4-BE49-F238E27FC236}">
                <a16:creationId xmlns:a16="http://schemas.microsoft.com/office/drawing/2014/main" id="{270ACF32-C2E2-4A2B-919E-6C78D084DD93}"/>
              </a:ext>
            </a:extLst>
          </p:cNvPr>
          <p:cNvSpPr/>
          <p:nvPr/>
        </p:nvSpPr>
        <p:spPr>
          <a:xfrm rot="16200000">
            <a:off x="-1513539" y="3999883"/>
            <a:ext cx="4188968"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Research Says</a:t>
            </a:r>
          </a:p>
        </p:txBody>
      </p:sp>
    </p:spTree>
    <p:extLst>
      <p:ext uri="{BB962C8B-B14F-4D97-AF65-F5344CB8AC3E}">
        <p14:creationId xmlns:p14="http://schemas.microsoft.com/office/powerpoint/2010/main" val="3281308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EC5F93-9F22-4615-B2EE-93951F30ED2E}"/>
              </a:ext>
            </a:extLst>
          </p:cNvPr>
          <p:cNvPicPr>
            <a:picLocks noChangeAspect="1"/>
          </p:cNvPicPr>
          <p:nvPr/>
        </p:nvPicPr>
        <p:blipFill>
          <a:blip r:embed="rId2"/>
          <a:stretch>
            <a:fillRect/>
          </a:stretch>
        </p:blipFill>
        <p:spPr>
          <a:xfrm>
            <a:off x="3685362" y="5084960"/>
            <a:ext cx="8337481" cy="999957"/>
          </a:xfrm>
          <a:prstGeom prst="rect">
            <a:avLst/>
          </a:prstGeom>
        </p:spPr>
      </p:pic>
      <p:sp>
        <p:nvSpPr>
          <p:cNvPr id="3" name="TextBox 2">
            <a:extLst>
              <a:ext uri="{FF2B5EF4-FFF2-40B4-BE49-F238E27FC236}">
                <a16:creationId xmlns:a16="http://schemas.microsoft.com/office/drawing/2014/main" id="{3317E6B6-7B38-44EC-B5F1-040D36478B9C}"/>
              </a:ext>
            </a:extLst>
          </p:cNvPr>
          <p:cNvSpPr txBox="1"/>
          <p:nvPr/>
        </p:nvSpPr>
        <p:spPr>
          <a:xfrm>
            <a:off x="5115098" y="1850968"/>
            <a:ext cx="6289964" cy="2308324"/>
          </a:xfrm>
          <a:prstGeom prst="rect">
            <a:avLst/>
          </a:prstGeom>
          <a:noFill/>
        </p:spPr>
        <p:txBody>
          <a:bodyPr wrap="square" rtlCol="0">
            <a:spAutoFit/>
          </a:bodyPr>
          <a:lstStyle/>
          <a:p>
            <a:r>
              <a:rPr lang="en-US" sz="3600" i="1" dirty="0"/>
              <a:t>A variable found to increase employment outcomes was having a goal that focused on career development</a:t>
            </a:r>
          </a:p>
        </p:txBody>
      </p:sp>
      <p:sp>
        <p:nvSpPr>
          <p:cNvPr id="4" name="Rectangle 3">
            <a:extLst>
              <a:ext uri="{FF2B5EF4-FFF2-40B4-BE49-F238E27FC236}">
                <a16:creationId xmlns:a16="http://schemas.microsoft.com/office/drawing/2014/main" id="{FC9B860C-C746-4D5D-9724-AFE4B234D782}"/>
              </a:ext>
            </a:extLst>
          </p:cNvPr>
          <p:cNvSpPr/>
          <p:nvPr/>
        </p:nvSpPr>
        <p:spPr>
          <a:xfrm rot="16200000">
            <a:off x="-1556201" y="3934433"/>
            <a:ext cx="4188968"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Research Says</a:t>
            </a:r>
          </a:p>
        </p:txBody>
      </p:sp>
      <p:pic>
        <p:nvPicPr>
          <p:cNvPr id="6" name="Picture 5">
            <a:extLst>
              <a:ext uri="{FF2B5EF4-FFF2-40B4-BE49-F238E27FC236}">
                <a16:creationId xmlns:a16="http://schemas.microsoft.com/office/drawing/2014/main" id="{C370ABCB-5C66-4143-BAEC-2B26B1DA72D1}"/>
              </a:ext>
              <a:ext uri="{C183D7F6-B498-43B3-948B-1728B52AA6E4}">
                <adec:decorative xmlns:adec="http://schemas.microsoft.com/office/drawing/2017/decorative" val="1"/>
              </a:ext>
            </a:extLst>
          </p:cNvPr>
          <p:cNvPicPr>
            <a:picLocks noChangeAspect="1"/>
          </p:cNvPicPr>
          <p:nvPr/>
        </p:nvPicPr>
        <p:blipFill rotWithShape="1">
          <a:blip r:embed="rId3">
            <a:alphaModFix amt="73000"/>
            <a:extLst>
              <a:ext uri="{BEBA8EAE-BF5A-486C-A8C5-ECC9F3942E4B}">
                <a14:imgProps xmlns:a14="http://schemas.microsoft.com/office/drawing/2010/main">
                  <a14:imgLayer r:embed="rId4">
                    <a14:imgEffect>
                      <a14:saturation sat="78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t="27434"/>
          <a:stretch/>
        </p:blipFill>
        <p:spPr>
          <a:xfrm>
            <a:off x="284479" y="217364"/>
            <a:ext cx="4553527" cy="1855276"/>
          </a:xfrm>
          <a:prstGeom prst="rect">
            <a:avLst/>
          </a:prstGeom>
          <a:scene3d>
            <a:camera prst="orthographicFront"/>
            <a:lightRig rig="threePt" dir="t"/>
          </a:scene3d>
          <a:sp3d>
            <a:bevelT w="476250" h="133350" prst="softRound"/>
            <a:bevelB/>
          </a:sp3d>
        </p:spPr>
      </p:pic>
    </p:spTree>
    <p:extLst>
      <p:ext uri="{BB962C8B-B14F-4D97-AF65-F5344CB8AC3E}">
        <p14:creationId xmlns:p14="http://schemas.microsoft.com/office/powerpoint/2010/main" val="3907322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386934-4CE7-4B1D-8F67-711312AAC8A7}"/>
              </a:ext>
            </a:extLst>
          </p:cNvPr>
          <p:cNvPicPr>
            <a:picLocks noChangeAspect="1"/>
          </p:cNvPicPr>
          <p:nvPr/>
        </p:nvPicPr>
        <p:blipFill>
          <a:blip r:embed="rId2"/>
          <a:stretch>
            <a:fillRect/>
          </a:stretch>
        </p:blipFill>
        <p:spPr>
          <a:xfrm>
            <a:off x="235528" y="132830"/>
            <a:ext cx="11887200" cy="2352676"/>
          </a:xfrm>
          <a:prstGeom prst="rect">
            <a:avLst/>
          </a:prstGeom>
        </p:spPr>
      </p:pic>
      <p:sp>
        <p:nvSpPr>
          <p:cNvPr id="2" name="Title 1">
            <a:extLst>
              <a:ext uri="{FF2B5EF4-FFF2-40B4-BE49-F238E27FC236}">
                <a16:creationId xmlns:a16="http://schemas.microsoft.com/office/drawing/2014/main" id="{80EFCDE8-DDD2-4F57-8130-8B6ED671300E}"/>
              </a:ext>
            </a:extLst>
          </p:cNvPr>
          <p:cNvSpPr>
            <a:spLocks noGrp="1"/>
          </p:cNvSpPr>
          <p:nvPr>
            <p:ph type="title"/>
          </p:nvPr>
        </p:nvSpPr>
        <p:spPr>
          <a:xfrm>
            <a:off x="5464233" y="431627"/>
            <a:ext cx="4470861" cy="1325563"/>
          </a:xfrm>
        </p:spPr>
        <p:txBody>
          <a:bodyPr>
            <a:normAutofit fontScale="90000"/>
          </a:bodyPr>
          <a:lstStyle/>
          <a:p>
            <a:pPr algn="r"/>
            <a:r>
              <a:rPr lang="en-US" sz="4000" dirty="0">
                <a:latin typeface="Algerian" panose="04020705040A02060702" pitchFamily="82" charset="0"/>
              </a:rPr>
              <a:t>The Big Question:</a:t>
            </a:r>
            <a:br>
              <a:rPr lang="en-US" sz="4000" dirty="0">
                <a:latin typeface="Algerian" panose="04020705040A02060702" pitchFamily="82" charset="0"/>
              </a:rPr>
            </a:br>
            <a:r>
              <a:rPr lang="en-US" sz="4000" dirty="0">
                <a:latin typeface="Algerian" panose="04020705040A02060702" pitchFamily="82" charset="0"/>
              </a:rPr>
              <a:t>When Do They Do All This?</a:t>
            </a:r>
          </a:p>
        </p:txBody>
      </p:sp>
      <p:sp>
        <p:nvSpPr>
          <p:cNvPr id="3" name="TextBox 2">
            <a:extLst>
              <a:ext uri="{FF2B5EF4-FFF2-40B4-BE49-F238E27FC236}">
                <a16:creationId xmlns:a16="http://schemas.microsoft.com/office/drawing/2014/main" id="{6E5F7637-BA3A-4306-B536-BE4AA89AFBE3}"/>
              </a:ext>
            </a:extLst>
          </p:cNvPr>
          <p:cNvSpPr txBox="1"/>
          <p:nvPr/>
        </p:nvSpPr>
        <p:spPr>
          <a:xfrm>
            <a:off x="1086196" y="2687782"/>
            <a:ext cx="1324495" cy="584775"/>
          </a:xfrm>
          <a:prstGeom prst="rect">
            <a:avLst/>
          </a:prstGeom>
          <a:noFill/>
        </p:spPr>
        <p:txBody>
          <a:bodyPr wrap="square" rtlCol="0">
            <a:spAutoFit/>
          </a:bodyPr>
          <a:lstStyle/>
          <a:p>
            <a:r>
              <a:rPr lang="en-US" sz="3200" dirty="0"/>
              <a:t>EOCs</a:t>
            </a:r>
          </a:p>
        </p:txBody>
      </p:sp>
      <p:sp>
        <p:nvSpPr>
          <p:cNvPr id="4" name="TextBox 3">
            <a:extLst>
              <a:ext uri="{FF2B5EF4-FFF2-40B4-BE49-F238E27FC236}">
                <a16:creationId xmlns:a16="http://schemas.microsoft.com/office/drawing/2014/main" id="{09C1CE8D-8913-4B4C-A6F2-ABC7DFC3E78C}"/>
              </a:ext>
            </a:extLst>
          </p:cNvPr>
          <p:cNvSpPr txBox="1"/>
          <p:nvPr/>
        </p:nvSpPr>
        <p:spPr>
          <a:xfrm>
            <a:off x="5600007" y="2485506"/>
            <a:ext cx="2579717" cy="584775"/>
          </a:xfrm>
          <a:prstGeom prst="rect">
            <a:avLst/>
          </a:prstGeom>
          <a:noFill/>
        </p:spPr>
        <p:txBody>
          <a:bodyPr wrap="square" rtlCol="0">
            <a:spAutoFit/>
          </a:bodyPr>
          <a:lstStyle/>
          <a:p>
            <a:r>
              <a:rPr lang="en-US" sz="3200" dirty="0"/>
              <a:t>MAP-A (DLA)</a:t>
            </a:r>
          </a:p>
        </p:txBody>
      </p:sp>
      <p:sp>
        <p:nvSpPr>
          <p:cNvPr id="5" name="TextBox 4">
            <a:extLst>
              <a:ext uri="{FF2B5EF4-FFF2-40B4-BE49-F238E27FC236}">
                <a16:creationId xmlns:a16="http://schemas.microsoft.com/office/drawing/2014/main" id="{CEC55C5C-4473-4ED7-8964-1A12E204A04E}"/>
              </a:ext>
            </a:extLst>
          </p:cNvPr>
          <p:cNvSpPr txBox="1"/>
          <p:nvPr/>
        </p:nvSpPr>
        <p:spPr>
          <a:xfrm>
            <a:off x="7279178" y="5079076"/>
            <a:ext cx="2468880" cy="584775"/>
          </a:xfrm>
          <a:prstGeom prst="rect">
            <a:avLst/>
          </a:prstGeom>
          <a:noFill/>
        </p:spPr>
        <p:txBody>
          <a:bodyPr wrap="square" rtlCol="0">
            <a:spAutoFit/>
          </a:bodyPr>
          <a:lstStyle/>
          <a:p>
            <a:r>
              <a:rPr lang="en-US" sz="3200" dirty="0"/>
              <a:t>Curriculum</a:t>
            </a:r>
          </a:p>
        </p:txBody>
      </p:sp>
      <p:sp>
        <p:nvSpPr>
          <p:cNvPr id="6" name="TextBox 5">
            <a:extLst>
              <a:ext uri="{FF2B5EF4-FFF2-40B4-BE49-F238E27FC236}">
                <a16:creationId xmlns:a16="http://schemas.microsoft.com/office/drawing/2014/main" id="{350B291A-C77F-4642-A2B5-A821ACBD29BD}"/>
              </a:ext>
            </a:extLst>
          </p:cNvPr>
          <p:cNvSpPr txBox="1"/>
          <p:nvPr/>
        </p:nvSpPr>
        <p:spPr>
          <a:xfrm>
            <a:off x="1554480" y="4786688"/>
            <a:ext cx="3358343" cy="584775"/>
          </a:xfrm>
          <a:prstGeom prst="rect">
            <a:avLst/>
          </a:prstGeom>
          <a:noFill/>
        </p:spPr>
        <p:txBody>
          <a:bodyPr wrap="square" rtlCol="0">
            <a:spAutoFit/>
          </a:bodyPr>
          <a:lstStyle/>
          <a:p>
            <a:r>
              <a:rPr lang="en-US" sz="3200" dirty="0"/>
              <a:t>State Special Days</a:t>
            </a:r>
          </a:p>
        </p:txBody>
      </p:sp>
      <p:sp>
        <p:nvSpPr>
          <p:cNvPr id="7" name="TextBox 6">
            <a:extLst>
              <a:ext uri="{FF2B5EF4-FFF2-40B4-BE49-F238E27FC236}">
                <a16:creationId xmlns:a16="http://schemas.microsoft.com/office/drawing/2014/main" id="{1A0D2294-588A-49AF-B662-3B5F598E0098}"/>
              </a:ext>
            </a:extLst>
          </p:cNvPr>
          <p:cNvSpPr txBox="1"/>
          <p:nvPr/>
        </p:nvSpPr>
        <p:spPr>
          <a:xfrm>
            <a:off x="8969432" y="2707179"/>
            <a:ext cx="2197332" cy="584775"/>
          </a:xfrm>
          <a:prstGeom prst="rect">
            <a:avLst/>
          </a:prstGeom>
          <a:noFill/>
        </p:spPr>
        <p:txBody>
          <a:bodyPr wrap="square" rtlCol="0">
            <a:spAutoFit/>
          </a:bodyPr>
          <a:lstStyle/>
          <a:p>
            <a:r>
              <a:rPr lang="en-US" sz="3200" dirty="0"/>
              <a:t>Discipline</a:t>
            </a:r>
          </a:p>
        </p:txBody>
      </p:sp>
    </p:spTree>
    <p:extLst>
      <p:ext uri="{BB962C8B-B14F-4D97-AF65-F5344CB8AC3E}">
        <p14:creationId xmlns:p14="http://schemas.microsoft.com/office/powerpoint/2010/main" val="1143099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1" name="Rectangle 10">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4" name="Picture 3">
            <a:hlinkClick r:id="rId2"/>
            <a:extLst>
              <a:ext uri="{FF2B5EF4-FFF2-40B4-BE49-F238E27FC236}">
                <a16:creationId xmlns:a16="http://schemas.microsoft.com/office/drawing/2014/main" id="{B45FDCCD-25E6-4C49-838C-4976EFA6F8F5}"/>
              </a:ext>
            </a:extLst>
          </p:cNvPr>
          <p:cNvPicPr>
            <a:picLocks noChangeAspect="1"/>
          </p:cNvPicPr>
          <p:nvPr/>
        </p:nvPicPr>
        <p:blipFill rotWithShape="1">
          <a:blip r:embed="rId3"/>
          <a:srcRect t="4192" r="1" b="32171"/>
          <a:stretch/>
        </p:blipFill>
        <p:spPr>
          <a:xfrm rot="21480000">
            <a:off x="1137837" y="1003258"/>
            <a:ext cx="9916327" cy="4764396"/>
          </a:xfrm>
          <a:prstGeom prst="rect">
            <a:avLst/>
          </a:prstGeom>
        </p:spPr>
      </p:pic>
      <p:sp>
        <p:nvSpPr>
          <p:cNvPr id="8" name="TextBox 7">
            <a:extLst>
              <a:ext uri="{FF2B5EF4-FFF2-40B4-BE49-F238E27FC236}">
                <a16:creationId xmlns:a16="http://schemas.microsoft.com/office/drawing/2014/main" id="{687EE3CB-0028-43CF-B22C-C3E43A4BDFE9}"/>
              </a:ext>
            </a:extLst>
          </p:cNvPr>
          <p:cNvSpPr txBox="1"/>
          <p:nvPr/>
        </p:nvSpPr>
        <p:spPr>
          <a:xfrm>
            <a:off x="44335" y="0"/>
            <a:ext cx="7586749" cy="646331"/>
          </a:xfrm>
          <a:prstGeom prst="rect">
            <a:avLst/>
          </a:prstGeom>
          <a:noFill/>
        </p:spPr>
        <p:txBody>
          <a:bodyPr wrap="square" rtlCol="0">
            <a:spAutoFit/>
          </a:bodyPr>
          <a:lstStyle/>
          <a:p>
            <a:r>
              <a:rPr lang="en-US" sz="3600" dirty="0"/>
              <a:t>So, Where Do We Begin with Support?</a:t>
            </a:r>
          </a:p>
        </p:txBody>
      </p:sp>
    </p:spTree>
    <p:extLst>
      <p:ext uri="{BB962C8B-B14F-4D97-AF65-F5344CB8AC3E}">
        <p14:creationId xmlns:p14="http://schemas.microsoft.com/office/powerpoint/2010/main" val="2566151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 name="Rectangle 12">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6" name="Picture 5">
            <a:hlinkClick r:id="rId2"/>
            <a:extLst>
              <a:ext uri="{FF2B5EF4-FFF2-40B4-BE49-F238E27FC236}">
                <a16:creationId xmlns:a16="http://schemas.microsoft.com/office/drawing/2014/main" id="{5F8A8284-0223-4751-BE11-2F2D2803BD6B}"/>
              </a:ext>
            </a:extLst>
          </p:cNvPr>
          <p:cNvPicPr>
            <a:picLocks noChangeAspect="1"/>
          </p:cNvPicPr>
          <p:nvPr/>
        </p:nvPicPr>
        <p:blipFill rotWithShape="1">
          <a:blip r:embed="rId3"/>
          <a:srcRect r="1" b="39755"/>
          <a:stretch/>
        </p:blipFill>
        <p:spPr>
          <a:xfrm rot="21480000">
            <a:off x="1138923" y="1003239"/>
            <a:ext cx="9916327" cy="4826652"/>
          </a:xfrm>
          <a:prstGeom prst="rect">
            <a:avLst/>
          </a:prstGeom>
        </p:spPr>
      </p:pic>
      <p:sp>
        <p:nvSpPr>
          <p:cNvPr id="7" name="TextBox 6">
            <a:extLst>
              <a:ext uri="{FF2B5EF4-FFF2-40B4-BE49-F238E27FC236}">
                <a16:creationId xmlns:a16="http://schemas.microsoft.com/office/drawing/2014/main" id="{0EA5540B-5009-4AC2-9EC8-D6596D19725F}"/>
              </a:ext>
            </a:extLst>
          </p:cNvPr>
          <p:cNvSpPr txBox="1"/>
          <p:nvPr/>
        </p:nvSpPr>
        <p:spPr>
          <a:xfrm>
            <a:off x="519545" y="374073"/>
            <a:ext cx="8042564" cy="584775"/>
          </a:xfrm>
          <a:prstGeom prst="rect">
            <a:avLst/>
          </a:prstGeom>
          <a:noFill/>
        </p:spPr>
        <p:txBody>
          <a:bodyPr wrap="square" rtlCol="0">
            <a:spAutoFit/>
          </a:bodyPr>
          <a:lstStyle/>
          <a:p>
            <a:r>
              <a:rPr lang="en-US" sz="3200" dirty="0"/>
              <a:t>Benefits to the General Education Students</a:t>
            </a:r>
          </a:p>
        </p:txBody>
      </p:sp>
    </p:spTree>
    <p:extLst>
      <p:ext uri="{BB962C8B-B14F-4D97-AF65-F5344CB8AC3E}">
        <p14:creationId xmlns:p14="http://schemas.microsoft.com/office/powerpoint/2010/main" val="3593014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E1443F2-7A06-40EF-B1AA-E4840CE52796}"/>
              </a:ext>
            </a:extLst>
          </p:cNvPr>
          <p:cNvSpPr txBox="1"/>
          <p:nvPr/>
        </p:nvSpPr>
        <p:spPr>
          <a:xfrm>
            <a:off x="1524000" y="4642583"/>
            <a:ext cx="9144000" cy="109984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300">
                <a:latin typeface="+mj-lt"/>
                <a:ea typeface="+mj-ea"/>
                <a:cs typeface="+mj-cs"/>
              </a:rPr>
              <a:t>A Suggested Reading </a:t>
            </a:r>
          </a:p>
          <a:p>
            <a:pPr algn="ctr">
              <a:lnSpc>
                <a:spcPct val="90000"/>
              </a:lnSpc>
              <a:spcBef>
                <a:spcPct val="0"/>
              </a:spcBef>
              <a:spcAft>
                <a:spcPts val="600"/>
              </a:spcAft>
            </a:pPr>
            <a:r>
              <a:rPr lang="en-US" sz="3300">
                <a:latin typeface="+mj-lt"/>
                <a:ea typeface="+mj-ea"/>
                <a:cs typeface="+mj-cs"/>
              </a:rPr>
              <a:t>or Book Study</a:t>
            </a:r>
          </a:p>
        </p:txBody>
      </p:sp>
      <p:sp>
        <p:nvSpPr>
          <p:cNvPr id="21" name="Rectangle 10">
            <a:extLst>
              <a:ext uri="{FF2B5EF4-FFF2-40B4-BE49-F238E27FC236}">
                <a16:creationId xmlns:a16="http://schemas.microsoft.com/office/drawing/2014/main" id="{DAE885FA-583E-488C-A3B2-2647B84A8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0"/>
          </a:xfrm>
          <a:prstGeom prst="rect">
            <a:avLst/>
          </a:prstGeom>
          <a:solidFill>
            <a:srgbClr val="5B39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6">
            <a:extLst>
              <a:ext uri="{FF2B5EF4-FFF2-40B4-BE49-F238E27FC236}">
                <a16:creationId xmlns:a16="http://schemas.microsoft.com/office/drawing/2014/main" id="{87B1CEC7-C2CE-4440-A0F7-0BE6B3AAD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320843"/>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C482510-DDF6-4BD9-829C-1E6BBC21BDD6}"/>
              </a:ext>
            </a:extLst>
          </p:cNvPr>
          <p:cNvPicPr>
            <a:picLocks noChangeAspect="1"/>
          </p:cNvPicPr>
          <p:nvPr/>
        </p:nvPicPr>
        <p:blipFill>
          <a:blip r:embed="rId2"/>
          <a:stretch>
            <a:fillRect/>
          </a:stretch>
        </p:blipFill>
        <p:spPr>
          <a:xfrm>
            <a:off x="2033811" y="640080"/>
            <a:ext cx="2189073" cy="3291840"/>
          </a:xfrm>
          <a:prstGeom prst="rect">
            <a:avLst/>
          </a:prstGeom>
        </p:spPr>
      </p:pic>
      <p:sp>
        <p:nvSpPr>
          <p:cNvPr id="23" name="Rounded Rectangle 16">
            <a:extLst>
              <a:ext uri="{FF2B5EF4-FFF2-40B4-BE49-F238E27FC236}">
                <a16:creationId xmlns:a16="http://schemas.microsoft.com/office/drawing/2014/main" id="{7B0DBF0B-D7C2-4F15-94AE-3152558245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320843"/>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94EDA4D-4F28-4C3C-B8E0-4DAC2715E00C}"/>
              </a:ext>
            </a:extLst>
          </p:cNvPr>
          <p:cNvPicPr>
            <a:picLocks noChangeAspect="1"/>
          </p:cNvPicPr>
          <p:nvPr/>
        </p:nvPicPr>
        <p:blipFill>
          <a:blip r:embed="rId3"/>
          <a:stretch>
            <a:fillRect/>
          </a:stretch>
        </p:blipFill>
        <p:spPr>
          <a:xfrm>
            <a:off x="6574365" y="1427927"/>
            <a:ext cx="4974336" cy="1716146"/>
          </a:xfrm>
          <a:prstGeom prst="rect">
            <a:avLst/>
          </a:prstGeom>
        </p:spPr>
      </p:pic>
    </p:spTree>
    <p:extLst>
      <p:ext uri="{BB962C8B-B14F-4D97-AF65-F5344CB8AC3E}">
        <p14:creationId xmlns:p14="http://schemas.microsoft.com/office/powerpoint/2010/main" val="2882370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29" name="Rectangle 10">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30" name="Rectangle 12">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6" name="Picture 5" descr="A screenshot of a social media post&#10;&#10;Description automatically generated">
            <a:extLst>
              <a:ext uri="{FF2B5EF4-FFF2-40B4-BE49-F238E27FC236}">
                <a16:creationId xmlns:a16="http://schemas.microsoft.com/office/drawing/2014/main" id="{6AC6EC6B-9779-423C-9770-B1C2341C2FF2}"/>
              </a:ext>
            </a:extLst>
          </p:cNvPr>
          <p:cNvPicPr>
            <a:picLocks noChangeAspect="1"/>
          </p:cNvPicPr>
          <p:nvPr/>
        </p:nvPicPr>
        <p:blipFill rotWithShape="1">
          <a:blip r:embed="rId2"/>
          <a:srcRect r="1" b="36782"/>
          <a:stretch/>
        </p:blipFill>
        <p:spPr>
          <a:xfrm rot="21480000">
            <a:off x="1057324" y="736427"/>
            <a:ext cx="9916327" cy="4764396"/>
          </a:xfrm>
          <a:prstGeom prst="rect">
            <a:avLst/>
          </a:prstGeom>
        </p:spPr>
      </p:pic>
    </p:spTree>
    <p:extLst>
      <p:ext uri="{BB962C8B-B14F-4D97-AF65-F5344CB8AC3E}">
        <p14:creationId xmlns:p14="http://schemas.microsoft.com/office/powerpoint/2010/main" val="950256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C628A3-8C9E-4927-9A5A-7150957A44DB}"/>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7434"/>
          <a:stretch/>
        </p:blipFill>
        <p:spPr>
          <a:xfrm>
            <a:off x="-1" y="10"/>
            <a:ext cx="12192001" cy="4666928"/>
          </a:xfrm>
          <a:prstGeom prst="rect">
            <a:avLst/>
          </a:prstGeom>
          <a:scene3d>
            <a:camera prst="orthographicFront"/>
            <a:lightRig rig="threePt" dir="t"/>
          </a:scene3d>
          <a:sp3d>
            <a:bevelT w="476250" h="133350" prst="softRound"/>
            <a:bevelB/>
          </a:sp3d>
        </p:spPr>
      </p:pic>
      <p:pic>
        <p:nvPicPr>
          <p:cNvPr id="9" name="Picture 8">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Oval 10">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049D00-70A2-4985-889B-4551424E6574}"/>
              </a:ext>
            </a:extLst>
          </p:cNvPr>
          <p:cNvSpPr>
            <a:spLocks noGrp="1"/>
          </p:cNvSpPr>
          <p:nvPr>
            <p:ph type="title"/>
          </p:nvPr>
        </p:nvSpPr>
        <p:spPr>
          <a:xfrm>
            <a:off x="804998" y="4551037"/>
            <a:ext cx="5021782" cy="1509931"/>
          </a:xfrm>
        </p:spPr>
        <p:txBody>
          <a:bodyPr vert="horz" lIns="91440" tIns="45720" rIns="91440" bIns="45720" rtlCol="0" anchor="ctr">
            <a:normAutofit/>
          </a:bodyPr>
          <a:lstStyle/>
          <a:p>
            <a:r>
              <a:rPr lang="en-US" sz="4000" dirty="0">
                <a:solidFill>
                  <a:srgbClr val="000000"/>
                </a:solidFill>
                <a:latin typeface="Algerian" panose="04020705040A02060702" pitchFamily="82" charset="0"/>
              </a:rPr>
              <a:t>Learning Objectives</a:t>
            </a:r>
          </a:p>
        </p:txBody>
      </p:sp>
      <p:sp>
        <p:nvSpPr>
          <p:cNvPr id="3" name="TextBox 2">
            <a:extLst>
              <a:ext uri="{FF2B5EF4-FFF2-40B4-BE49-F238E27FC236}">
                <a16:creationId xmlns:a16="http://schemas.microsoft.com/office/drawing/2014/main" id="{5FCF7FE2-CCBD-4D6C-857E-EDF75E37BB08}"/>
              </a:ext>
            </a:extLst>
          </p:cNvPr>
          <p:cNvSpPr txBox="1"/>
          <p:nvPr/>
        </p:nvSpPr>
        <p:spPr>
          <a:xfrm>
            <a:off x="5411677" y="4987276"/>
            <a:ext cx="6780323" cy="1509935"/>
          </a:xfrm>
          <a:prstGeom prst="rect">
            <a:avLst/>
          </a:prstGeom>
        </p:spPr>
        <p:txBody>
          <a:bodyPr vert="horz" lIns="91440" tIns="45720" rIns="91440" bIns="45720" rtlCol="0" anchor="ctr">
            <a:noAutofit/>
          </a:bodyPr>
          <a:lstStyle/>
          <a:p>
            <a:pPr marL="342900" indent="-228600">
              <a:lnSpc>
                <a:spcPct val="90000"/>
              </a:lnSpc>
              <a:spcAft>
                <a:spcPts val="600"/>
              </a:spcAft>
              <a:buFont typeface="Arial" panose="020B0604020202020204" pitchFamily="34" charset="0"/>
              <a:buChar char="•"/>
            </a:pPr>
            <a:r>
              <a:rPr lang="en-US" sz="2400" i="1" dirty="0">
                <a:solidFill>
                  <a:srgbClr val="000000"/>
                </a:solidFill>
              </a:rPr>
              <a:t>Participants will have an increased understanding of the connection between Self Determination Skill Sets and Student Outcomes</a:t>
            </a:r>
          </a:p>
          <a:p>
            <a:pPr marL="342900" indent="-228600">
              <a:lnSpc>
                <a:spcPct val="90000"/>
              </a:lnSpc>
              <a:spcAft>
                <a:spcPts val="600"/>
              </a:spcAft>
              <a:buFont typeface="Arial" panose="020B0604020202020204" pitchFamily="34" charset="0"/>
              <a:buChar char="•"/>
            </a:pPr>
            <a:r>
              <a:rPr lang="en-US" sz="2400" i="1" dirty="0">
                <a:solidFill>
                  <a:srgbClr val="000000"/>
                </a:solidFill>
              </a:rPr>
              <a:t>Participants will be able to identify at least one action step they can take to support Self Determination in their schools.</a:t>
            </a:r>
          </a:p>
          <a:p>
            <a:pPr marL="342900" indent="-228600">
              <a:lnSpc>
                <a:spcPct val="90000"/>
              </a:lnSpc>
              <a:spcAft>
                <a:spcPts val="600"/>
              </a:spcAft>
              <a:buFont typeface="Arial" panose="020B0604020202020204" pitchFamily="34" charset="0"/>
              <a:buChar char="•"/>
            </a:pPr>
            <a:endParaRPr lang="en-US" sz="2400" i="1" dirty="0">
              <a:solidFill>
                <a:srgbClr val="000000"/>
              </a:solidFill>
            </a:endParaRPr>
          </a:p>
        </p:txBody>
      </p:sp>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D3F15F32-91D1-4633-AAF7-E3F58D70C3F3}"/>
                  </a:ext>
                </a:extLst>
              </p14:cNvPr>
              <p14:cNvContentPartPr/>
              <p14:nvPr/>
            </p14:nvContentPartPr>
            <p14:xfrm>
              <a:off x="11048359" y="5680388"/>
              <a:ext cx="15480" cy="36720"/>
            </p14:xfrm>
          </p:contentPart>
        </mc:Choice>
        <mc:Fallback xmlns="">
          <p:pic>
            <p:nvPicPr>
              <p:cNvPr id="5" name="Ink 4">
                <a:extLst>
                  <a:ext uri="{FF2B5EF4-FFF2-40B4-BE49-F238E27FC236}">
                    <a16:creationId xmlns:a16="http://schemas.microsoft.com/office/drawing/2014/main" id="{D3F15F32-91D1-4633-AAF7-E3F58D70C3F3}"/>
                  </a:ext>
                </a:extLst>
              </p:cNvPr>
              <p:cNvPicPr/>
              <p:nvPr/>
            </p:nvPicPr>
            <p:blipFill>
              <a:blip r:embed="rId6"/>
              <a:stretch>
                <a:fillRect/>
              </a:stretch>
            </p:blipFill>
            <p:spPr>
              <a:xfrm>
                <a:off x="11030719" y="5662388"/>
                <a:ext cx="51120" cy="72360"/>
              </a:xfrm>
              <a:prstGeom prst="rect">
                <a:avLst/>
              </a:prstGeom>
            </p:spPr>
          </p:pic>
        </mc:Fallback>
      </mc:AlternateContent>
    </p:spTree>
    <p:extLst>
      <p:ext uri="{BB962C8B-B14F-4D97-AF65-F5344CB8AC3E}">
        <p14:creationId xmlns:p14="http://schemas.microsoft.com/office/powerpoint/2010/main" val="855158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55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62EA28-8C44-4888-BB83-8F5B18AC338A}"/>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800" kern="1200" dirty="0">
                <a:solidFill>
                  <a:srgbClr val="FFFFFF"/>
                </a:solidFill>
                <a:latin typeface="Algerian" panose="04020705040A02060702" pitchFamily="82" charset="0"/>
              </a:rPr>
              <a:t>Shoulder Talk</a:t>
            </a:r>
          </a:p>
        </p:txBody>
      </p:sp>
      <p:pic>
        <p:nvPicPr>
          <p:cNvPr id="4" name="Picture 3">
            <a:extLst>
              <a:ext uri="{FF2B5EF4-FFF2-40B4-BE49-F238E27FC236}">
                <a16:creationId xmlns:a16="http://schemas.microsoft.com/office/drawing/2014/main" id="{831FCA34-E939-4521-A303-3688F7463646}"/>
              </a:ext>
            </a:extLst>
          </p:cNvPr>
          <p:cNvPicPr>
            <a:picLocks noChangeAspect="1"/>
          </p:cNvPicPr>
          <p:nvPr/>
        </p:nvPicPr>
        <p:blipFill>
          <a:blip r:embed="rId2"/>
          <a:stretch>
            <a:fillRect/>
          </a:stretch>
        </p:blipFill>
        <p:spPr>
          <a:xfrm>
            <a:off x="4038600" y="1618907"/>
            <a:ext cx="7188199" cy="2479929"/>
          </a:xfrm>
          <a:prstGeom prst="rect">
            <a:avLst/>
          </a:prstGeom>
        </p:spPr>
      </p:pic>
      <p:sp>
        <p:nvSpPr>
          <p:cNvPr id="3" name="TextBox 2">
            <a:extLst>
              <a:ext uri="{FF2B5EF4-FFF2-40B4-BE49-F238E27FC236}">
                <a16:creationId xmlns:a16="http://schemas.microsoft.com/office/drawing/2014/main" id="{9EEF80E3-4805-4029-89B4-BC54F1F3FA97}"/>
              </a:ext>
            </a:extLst>
          </p:cNvPr>
          <p:cNvSpPr txBox="1"/>
          <p:nvPr/>
        </p:nvSpPr>
        <p:spPr>
          <a:xfrm>
            <a:off x="3437710" y="4884873"/>
            <a:ext cx="7789089" cy="1292090"/>
          </a:xfrm>
          <a:prstGeom prst="rect">
            <a:avLst/>
          </a:prstGeom>
        </p:spPr>
        <p:txBody>
          <a:bodyPr vert="horz" lIns="91440" tIns="45720" rIns="91440" bIns="45720" rtlCol="0">
            <a:normAutofit/>
          </a:bodyPr>
          <a:lstStyle/>
          <a:p>
            <a:pPr algn="ctr">
              <a:lnSpc>
                <a:spcPct val="90000"/>
              </a:lnSpc>
              <a:spcAft>
                <a:spcPts val="600"/>
              </a:spcAft>
            </a:pPr>
            <a:r>
              <a:rPr lang="en-US" sz="2400" dirty="0"/>
              <a:t>With a Shoulder Partner, identify at least one action step you can take to support self determination in your building?</a:t>
            </a:r>
          </a:p>
        </p:txBody>
      </p:sp>
    </p:spTree>
    <p:extLst>
      <p:ext uri="{BB962C8B-B14F-4D97-AF65-F5344CB8AC3E}">
        <p14:creationId xmlns:p14="http://schemas.microsoft.com/office/powerpoint/2010/main" val="2802004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85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D8FD7F73-5CD8-469D-BCB2-120B6527B247}"/>
              </a:ext>
            </a:extLst>
          </p:cNvPr>
          <p:cNvSpPr txBox="1"/>
          <p:nvPr/>
        </p:nvSpPr>
        <p:spPr>
          <a:xfrm>
            <a:off x="524256" y="4767072"/>
            <a:ext cx="6594189" cy="1625210"/>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400">
                <a:solidFill>
                  <a:srgbClr val="FFFFFF"/>
                </a:solidFill>
                <a:latin typeface="+mj-lt"/>
                <a:ea typeface="+mj-ea"/>
                <a:cs typeface="+mj-cs"/>
              </a:rPr>
              <a:t>So, What is Self Determination</a:t>
            </a:r>
          </a:p>
        </p:txBody>
      </p:sp>
      <p:pic>
        <p:nvPicPr>
          <p:cNvPr id="5" name="Picture 4">
            <a:extLst>
              <a:ext uri="{FF2B5EF4-FFF2-40B4-BE49-F238E27FC236}">
                <a16:creationId xmlns:a16="http://schemas.microsoft.com/office/drawing/2014/main" id="{C984022E-64A4-4B53-BE1C-349564845418}"/>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9351" b="-2"/>
          <a:stretch/>
        </p:blipFill>
        <p:spPr>
          <a:xfrm>
            <a:off x="327547" y="321733"/>
            <a:ext cx="7058306" cy="4107392"/>
          </a:xfrm>
          <a:prstGeom prst="rect">
            <a:avLst/>
          </a:prstGeom>
          <a:scene3d>
            <a:camera prst="orthographicFront"/>
            <a:lightRig rig="threePt" dir="t"/>
          </a:scene3d>
          <a:sp3d>
            <a:bevelT w="476250" h="133350" prst="softRound"/>
            <a:bevelB/>
          </a:sp3d>
        </p:spPr>
      </p:pic>
      <p:sp>
        <p:nvSpPr>
          <p:cNvPr id="16"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Shape 109">
            <a:extLst>
              <a:ext uri="{FF2B5EF4-FFF2-40B4-BE49-F238E27FC236}">
                <a16:creationId xmlns:a16="http://schemas.microsoft.com/office/drawing/2014/main" id="{9BE8056F-F98B-4959-A6C3-313336279686}"/>
              </a:ext>
            </a:extLst>
          </p:cNvPr>
          <p:cNvSpPr txBox="1">
            <a:spLocks/>
          </p:cNvSpPr>
          <p:nvPr/>
        </p:nvSpPr>
        <p:spPr>
          <a:xfrm>
            <a:off x="7947849" y="1183732"/>
            <a:ext cx="3424739" cy="4852362"/>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buClr>
                <a:schemeClr val="dk1"/>
              </a:buClr>
              <a:buSzPct val="100000"/>
            </a:pPr>
            <a:r>
              <a:rPr lang="en-US" sz="1800" dirty="0">
                <a:solidFill>
                  <a:srgbClr val="FFFFFF"/>
                </a:solidFill>
                <a:sym typeface="Calibri"/>
              </a:rPr>
              <a:t>Self-Determination is a combination of </a:t>
            </a:r>
            <a:r>
              <a:rPr lang="en-US" sz="1800" dirty="0">
                <a:solidFill>
                  <a:srgbClr val="FFFFFF"/>
                </a:solidFill>
                <a:sym typeface="Comic Sans MS"/>
              </a:rPr>
              <a:t>skills, knowledge and beliefs</a:t>
            </a:r>
            <a:r>
              <a:rPr lang="en-US" sz="1800" dirty="0">
                <a:solidFill>
                  <a:srgbClr val="FFFFFF"/>
                </a:solidFill>
                <a:sym typeface="Calibri"/>
              </a:rPr>
              <a:t> that enable a person to engage in </a:t>
            </a:r>
            <a:r>
              <a:rPr lang="en-US" sz="1800" u="sng" dirty="0">
                <a:solidFill>
                  <a:srgbClr val="FFFFFF"/>
                </a:solidFill>
                <a:sym typeface="Calibri"/>
              </a:rPr>
              <a:t>goal directed, self-regulated, autonomous behavior</a:t>
            </a:r>
            <a:r>
              <a:rPr lang="en-US" sz="1800" dirty="0">
                <a:solidFill>
                  <a:srgbClr val="FFFFFF"/>
                </a:solidFill>
                <a:sym typeface="Calibri"/>
              </a:rPr>
              <a:t>. An understanding of one’s strengths and limitations together with a belief in oneself as capable and effective are essential to self-determination.  When acting on the basis of these skills and attitudes, individuals have greater ability to take control of their lives and assume the role of successful adults in our society.</a:t>
            </a:r>
          </a:p>
          <a:p>
            <a:pPr marL="0">
              <a:spcBef>
                <a:spcPts val="0"/>
              </a:spcBef>
              <a:spcAft>
                <a:spcPts val="600"/>
              </a:spcAft>
            </a:pPr>
            <a:endParaRPr lang="en-US" sz="1800" dirty="0">
              <a:solidFill>
                <a:srgbClr val="FFFFFF"/>
              </a:solidFill>
            </a:endParaRPr>
          </a:p>
          <a:p>
            <a:pPr marL="0">
              <a:spcBef>
                <a:spcPts val="0"/>
              </a:spcBef>
              <a:spcAft>
                <a:spcPts val="600"/>
              </a:spcAft>
            </a:pPr>
            <a:r>
              <a:rPr lang="en-US" sz="1800" i="1" dirty="0">
                <a:solidFill>
                  <a:srgbClr val="FFFFFF"/>
                </a:solidFill>
                <a:sym typeface="Calibri"/>
              </a:rPr>
              <a:t>Consensus definition offered by Field, Martin, Miller, Ward, and </a:t>
            </a:r>
            <a:r>
              <a:rPr lang="en-US" sz="1800" i="1" dirty="0" err="1">
                <a:solidFill>
                  <a:srgbClr val="FFFFFF"/>
                </a:solidFill>
                <a:sym typeface="Calibri"/>
              </a:rPr>
              <a:t>Wehmeyer</a:t>
            </a:r>
            <a:r>
              <a:rPr lang="en-US" sz="1800" i="1" dirty="0">
                <a:solidFill>
                  <a:srgbClr val="FFFFFF"/>
                </a:solidFill>
                <a:sym typeface="Calibri"/>
              </a:rPr>
              <a:t> (1998)</a:t>
            </a:r>
          </a:p>
        </p:txBody>
      </p:sp>
      <p:sp>
        <p:nvSpPr>
          <p:cNvPr id="7" name="Rectangle 1">
            <a:extLst>
              <a:ext uri="{FF2B5EF4-FFF2-40B4-BE49-F238E27FC236}">
                <a16:creationId xmlns:a16="http://schemas.microsoft.com/office/drawing/2014/main" id="{C76B96F3-F3F8-4494-9308-9CA5E9EA4759}"/>
              </a:ext>
            </a:extLst>
          </p:cNvPr>
          <p:cNvSpPr>
            <a:spLocks noChangeArrowheads="1"/>
          </p:cNvSpPr>
          <p:nvPr/>
        </p:nvSpPr>
        <p:spPr bwMode="auto">
          <a:xfrm>
            <a:off x="2601913" y="2688120"/>
            <a:ext cx="242374" cy="173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r>
              <a:rPr kumimoji="0" lang="en-US" altLang="en-US" sz="20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spcBef>
                <a:spcPct val="0"/>
              </a:spcBef>
              <a:spcAft>
                <a:spcPts val="60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spcBef>
                <a:spcPct val="0"/>
              </a:spcBef>
              <a:spcAft>
                <a:spcPts val="60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spcBef>
                <a:spcPct val="0"/>
              </a:spcBef>
              <a:spcAft>
                <a:spcPts val="60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spcBef>
                <a:spcPct val="0"/>
              </a:spcBef>
              <a:spcAft>
                <a:spcPts val="60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endParaRPr kumimoji="0" lang="en-US" altLang="en-US" sz="1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61914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rc 21">
            <a:extLst>
              <a:ext uri="{FF2B5EF4-FFF2-40B4-BE49-F238E27FC236}">
                <a16:creationId xmlns:a16="http://schemas.microsoft.com/office/drawing/2014/main" id="{78766723-2FFB-4439-BD03-2AC11FA2CD8F}"/>
              </a:ext>
            </a:extLst>
          </p:cNvPr>
          <p:cNvSpPr/>
          <p:nvPr/>
        </p:nvSpPr>
        <p:spPr>
          <a:xfrm>
            <a:off x="6183085" y="718457"/>
            <a:ext cx="4352631" cy="4697185"/>
          </a:xfrm>
          <a:prstGeom prst="arc">
            <a:avLst>
              <a:gd name="adj1" fmla="val 4480"/>
              <a:gd name="adj2" fmla="val 0"/>
            </a:avLst>
          </a:prstGeom>
          <a:ln w="508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6" name="Content Placeholder 5"/>
          <p:cNvGraphicFramePr>
            <a:graphicFrameLocks noGrp="1"/>
          </p:cNvGraphicFramePr>
          <p:nvPr>
            <p:ph sz="half" idx="4294967295"/>
          </p:nvPr>
        </p:nvGraphicFramePr>
        <p:xfrm>
          <a:off x="4822899" y="898071"/>
          <a:ext cx="7121672" cy="46131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3" name="Group 12">
            <a:extLst>
              <a:ext uri="{FF2B5EF4-FFF2-40B4-BE49-F238E27FC236}">
                <a16:creationId xmlns:a16="http://schemas.microsoft.com/office/drawing/2014/main" id="{61F1C055-2E55-4891-B976-F6776CC12D79}"/>
              </a:ext>
            </a:extLst>
          </p:cNvPr>
          <p:cNvGrpSpPr/>
          <p:nvPr/>
        </p:nvGrpSpPr>
        <p:grpSpPr>
          <a:xfrm>
            <a:off x="5708062" y="3132184"/>
            <a:ext cx="1251858" cy="1083128"/>
            <a:chOff x="5552242" y="658851"/>
            <a:chExt cx="1251858" cy="1083128"/>
          </a:xfrm>
        </p:grpSpPr>
        <p:sp>
          <p:nvSpPr>
            <p:cNvPr id="3" name="Oval 2">
              <a:extLst>
                <a:ext uri="{FF2B5EF4-FFF2-40B4-BE49-F238E27FC236}">
                  <a16:creationId xmlns:a16="http://schemas.microsoft.com/office/drawing/2014/main" id="{2B6D74A6-D966-4D96-B52A-2C920C425DEC}"/>
                </a:ext>
              </a:extLst>
            </p:cNvPr>
            <p:cNvSpPr/>
            <p:nvPr/>
          </p:nvSpPr>
          <p:spPr>
            <a:xfrm>
              <a:off x="5642049" y="658851"/>
              <a:ext cx="1072243" cy="1083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923A744-0AAA-4DC4-8F93-9C39385DADD5}"/>
                </a:ext>
              </a:extLst>
            </p:cNvPr>
            <p:cNvSpPr txBox="1"/>
            <p:nvPr/>
          </p:nvSpPr>
          <p:spPr>
            <a:xfrm>
              <a:off x="5552242" y="898071"/>
              <a:ext cx="1251858" cy="461665"/>
            </a:xfrm>
            <a:prstGeom prst="rect">
              <a:avLst/>
            </a:prstGeom>
            <a:noFill/>
          </p:spPr>
          <p:txBody>
            <a:bodyPr wrap="square" rtlCol="0">
              <a:spAutoFit/>
            </a:bodyPr>
            <a:lstStyle/>
            <a:p>
              <a:pPr algn="ctr"/>
              <a:r>
                <a:rPr lang="en-US" sz="1200" dirty="0">
                  <a:solidFill>
                    <a:schemeClr val="bg1"/>
                  </a:solidFill>
                </a:rPr>
                <a:t>Effective</a:t>
              </a:r>
            </a:p>
            <a:p>
              <a:pPr algn="ctr"/>
              <a:r>
                <a:rPr lang="en-US" sz="1200" dirty="0">
                  <a:solidFill>
                    <a:schemeClr val="bg1"/>
                  </a:solidFill>
                </a:rPr>
                <a:t> Communication</a:t>
              </a:r>
            </a:p>
          </p:txBody>
        </p:sp>
      </p:grpSp>
      <p:grpSp>
        <p:nvGrpSpPr>
          <p:cNvPr id="14" name="Group 13">
            <a:extLst>
              <a:ext uri="{FF2B5EF4-FFF2-40B4-BE49-F238E27FC236}">
                <a16:creationId xmlns:a16="http://schemas.microsoft.com/office/drawing/2014/main" id="{DD731656-0C9B-4A9E-A924-44E1DE24E259}"/>
              </a:ext>
            </a:extLst>
          </p:cNvPr>
          <p:cNvGrpSpPr/>
          <p:nvPr/>
        </p:nvGrpSpPr>
        <p:grpSpPr>
          <a:xfrm>
            <a:off x="7699585" y="312964"/>
            <a:ext cx="1230615" cy="1083128"/>
            <a:chOff x="10292442" y="587339"/>
            <a:chExt cx="1230615" cy="1083128"/>
          </a:xfrm>
        </p:grpSpPr>
        <p:sp>
          <p:nvSpPr>
            <p:cNvPr id="9" name="Oval 8">
              <a:extLst>
                <a:ext uri="{FF2B5EF4-FFF2-40B4-BE49-F238E27FC236}">
                  <a16:creationId xmlns:a16="http://schemas.microsoft.com/office/drawing/2014/main" id="{32649EDB-1E49-4E7B-AE78-E56E55FC714C}"/>
                </a:ext>
              </a:extLst>
            </p:cNvPr>
            <p:cNvSpPr/>
            <p:nvPr/>
          </p:nvSpPr>
          <p:spPr>
            <a:xfrm>
              <a:off x="10292442" y="587339"/>
              <a:ext cx="1072243" cy="1083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98F594F-63BF-4623-8F93-DAABF203AF60}"/>
                </a:ext>
              </a:extLst>
            </p:cNvPr>
            <p:cNvSpPr txBox="1"/>
            <p:nvPr/>
          </p:nvSpPr>
          <p:spPr>
            <a:xfrm>
              <a:off x="10358285" y="975014"/>
              <a:ext cx="1164772" cy="307777"/>
            </a:xfrm>
            <a:prstGeom prst="rect">
              <a:avLst/>
            </a:prstGeom>
            <a:noFill/>
          </p:spPr>
          <p:txBody>
            <a:bodyPr wrap="square" rtlCol="0">
              <a:spAutoFit/>
            </a:bodyPr>
            <a:lstStyle/>
            <a:p>
              <a:r>
                <a:rPr lang="en-US" sz="1400" dirty="0">
                  <a:solidFill>
                    <a:schemeClr val="bg1"/>
                  </a:solidFill>
                </a:rPr>
                <a:t>Self Control</a:t>
              </a:r>
            </a:p>
          </p:txBody>
        </p:sp>
      </p:grpSp>
      <p:grpSp>
        <p:nvGrpSpPr>
          <p:cNvPr id="15" name="Group 14">
            <a:extLst>
              <a:ext uri="{FF2B5EF4-FFF2-40B4-BE49-F238E27FC236}">
                <a16:creationId xmlns:a16="http://schemas.microsoft.com/office/drawing/2014/main" id="{5FE779D3-31AF-4036-A6A0-62D9600B5B76}"/>
              </a:ext>
            </a:extLst>
          </p:cNvPr>
          <p:cNvGrpSpPr/>
          <p:nvPr/>
        </p:nvGrpSpPr>
        <p:grpSpPr>
          <a:xfrm>
            <a:off x="9889671" y="2751184"/>
            <a:ext cx="1072243" cy="1083128"/>
            <a:chOff x="9922329" y="4766134"/>
            <a:chExt cx="1072243" cy="1083128"/>
          </a:xfrm>
        </p:grpSpPr>
        <p:sp>
          <p:nvSpPr>
            <p:cNvPr id="12" name="Oval 11">
              <a:extLst>
                <a:ext uri="{FF2B5EF4-FFF2-40B4-BE49-F238E27FC236}">
                  <a16:creationId xmlns:a16="http://schemas.microsoft.com/office/drawing/2014/main" id="{13BF06D4-8BA3-4368-904C-9FDD702B5420}"/>
                </a:ext>
              </a:extLst>
            </p:cNvPr>
            <p:cNvSpPr/>
            <p:nvPr/>
          </p:nvSpPr>
          <p:spPr>
            <a:xfrm>
              <a:off x="9922329" y="4766134"/>
              <a:ext cx="1072243" cy="1083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17BB5E2-7D0F-43A7-B876-F58EFC87C07B}"/>
                </a:ext>
              </a:extLst>
            </p:cNvPr>
            <p:cNvSpPr txBox="1"/>
            <p:nvPr/>
          </p:nvSpPr>
          <p:spPr>
            <a:xfrm>
              <a:off x="10001250" y="4941872"/>
              <a:ext cx="914400" cy="646331"/>
            </a:xfrm>
            <a:prstGeom prst="rect">
              <a:avLst/>
            </a:prstGeom>
            <a:noFill/>
          </p:spPr>
          <p:txBody>
            <a:bodyPr wrap="square" rtlCol="0">
              <a:spAutoFit/>
            </a:bodyPr>
            <a:lstStyle/>
            <a:p>
              <a:pPr algn="ctr"/>
              <a:r>
                <a:rPr lang="en-US" dirty="0">
                  <a:solidFill>
                    <a:schemeClr val="bg1"/>
                  </a:solidFill>
                </a:rPr>
                <a:t>Self Efficacy</a:t>
              </a:r>
            </a:p>
          </p:txBody>
        </p:sp>
      </p:grpSp>
      <p:pic>
        <p:nvPicPr>
          <p:cNvPr id="17" name="Picture 16">
            <a:extLst>
              <a:ext uri="{FF2B5EF4-FFF2-40B4-BE49-F238E27FC236}">
                <a16:creationId xmlns:a16="http://schemas.microsoft.com/office/drawing/2014/main" id="{540119C1-8745-43DF-AF71-D9B39466C295}"/>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11896" y="199505"/>
            <a:ext cx="4352631" cy="6472844"/>
          </a:xfrm>
          <a:prstGeom prst="rect">
            <a:avLst/>
          </a:prstGeom>
          <a:effectLst>
            <a:softEdge rad="241300"/>
          </a:effectLst>
          <a:scene3d>
            <a:camera prst="orthographicFront"/>
            <a:lightRig rig="threePt" dir="t"/>
          </a:scene3d>
          <a:sp3d>
            <a:bevelT w="476250" h="133350" prst="softRound"/>
            <a:bevelB/>
          </a:sp3d>
        </p:spPr>
      </p:pic>
    </p:spTree>
    <p:extLst>
      <p:ext uri="{BB962C8B-B14F-4D97-AF65-F5344CB8AC3E}">
        <p14:creationId xmlns:p14="http://schemas.microsoft.com/office/powerpoint/2010/main" val="1619365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77E3A-5B1E-4A14-865E-E3180CCCDCC6}"/>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sz="6000"/>
              <a:t>What are the Benefits to Students?</a:t>
            </a:r>
          </a:p>
        </p:txBody>
      </p:sp>
      <p:sp>
        <p:nvSpPr>
          <p:cNvPr id="9" name="Freeform: Shape 8">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hlinkClick r:id="rId2"/>
            <a:extLst>
              <a:ext uri="{FF2B5EF4-FFF2-40B4-BE49-F238E27FC236}">
                <a16:creationId xmlns:a16="http://schemas.microsoft.com/office/drawing/2014/main" id="{0000C1B3-88EE-4B96-8077-942D77C6D443}"/>
              </a:ext>
            </a:extLst>
          </p:cNvPr>
          <p:cNvPicPr>
            <a:picLocks noChangeAspect="1"/>
          </p:cNvPicPr>
          <p:nvPr/>
        </p:nvPicPr>
        <p:blipFill rotWithShape="1">
          <a:blip r:embed="rId3"/>
          <a:srcRect l="19026" r="13777" b="1"/>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2911254889"/>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389CC73-FCA4-414E-8D6A-A65BF8D82754}"/>
              </a:ext>
              <a:ext uri="{C183D7F6-B498-43B3-948B-1728B52AA6E4}">
                <adec:decorative xmlns:adec="http://schemas.microsoft.com/office/drawing/2017/decorative" val="1"/>
              </a:ext>
            </a:extLst>
          </p:cNvPr>
          <p:cNvPicPr>
            <a:picLocks noChangeAspect="1"/>
          </p:cNvPicPr>
          <p:nvPr/>
        </p:nvPicPr>
        <p:blipFill rotWithShape="1">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6221" b="-1"/>
          <a:stretch/>
        </p:blipFill>
        <p:spPr>
          <a:xfrm>
            <a:off x="-72024" y="1"/>
            <a:ext cx="12191980" cy="6857999"/>
          </a:xfrm>
          <a:prstGeom prst="rect">
            <a:avLst/>
          </a:prstGeom>
          <a:scene3d>
            <a:camera prst="orthographicFront"/>
            <a:lightRig rig="threePt" dir="t"/>
          </a:scene3d>
          <a:sp3d>
            <a:bevelT w="476250" h="133350" prst="softRound"/>
            <a:bevelB/>
          </a:sp3d>
        </p:spPr>
      </p:pic>
      <p:sp>
        <p:nvSpPr>
          <p:cNvPr id="2" name="Title 1">
            <a:extLst>
              <a:ext uri="{FF2B5EF4-FFF2-40B4-BE49-F238E27FC236}">
                <a16:creationId xmlns:a16="http://schemas.microsoft.com/office/drawing/2014/main" id="{A4E72976-AC6F-4E43-9239-EE0B1CC3BDCA}"/>
              </a:ext>
            </a:extLst>
          </p:cNvPr>
          <p:cNvSpPr>
            <a:spLocks noGrp="1"/>
          </p:cNvSpPr>
          <p:nvPr>
            <p:ph type="title"/>
          </p:nvPr>
        </p:nvSpPr>
        <p:spPr>
          <a:xfrm>
            <a:off x="5083335" y="195796"/>
            <a:ext cx="3313164" cy="2580654"/>
          </a:xfrm>
        </p:spPr>
        <p:txBody>
          <a:bodyPr>
            <a:normAutofit/>
          </a:bodyPr>
          <a:lstStyle/>
          <a:p>
            <a:r>
              <a:rPr lang="en-US" sz="4000" dirty="0">
                <a:solidFill>
                  <a:srgbClr val="FFFFFF"/>
                </a:solidFill>
              </a:rPr>
              <a:t>Seems    Simple…. </a:t>
            </a:r>
          </a:p>
        </p:txBody>
      </p:sp>
      <p:cxnSp>
        <p:nvCxnSpPr>
          <p:cNvPr id="1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79E8CFB-81CC-4248-99EC-F63DFA798428}"/>
              </a:ext>
            </a:extLst>
          </p:cNvPr>
          <p:cNvSpPr>
            <a:spLocks noGrp="1"/>
          </p:cNvSpPr>
          <p:nvPr>
            <p:ph idx="1"/>
          </p:nvPr>
        </p:nvSpPr>
        <p:spPr>
          <a:xfrm>
            <a:off x="5155379" y="1065862"/>
            <a:ext cx="5744685" cy="4726276"/>
          </a:xfrm>
        </p:spPr>
        <p:txBody>
          <a:bodyPr anchor="ctr">
            <a:normAutofit/>
          </a:bodyPr>
          <a:lstStyle/>
          <a:p>
            <a:pPr marL="0" indent="0">
              <a:buNone/>
            </a:pPr>
            <a:r>
              <a:rPr lang="en-US" sz="3200" dirty="0">
                <a:solidFill>
                  <a:srgbClr val="FFFFFF"/>
                </a:solidFill>
              </a:rPr>
              <a:t>So why do so many students lack the skills to get and maintain jobs or attendance a two and four-year college? </a:t>
            </a:r>
          </a:p>
        </p:txBody>
      </p:sp>
    </p:spTree>
    <p:extLst>
      <p:ext uri="{BB962C8B-B14F-4D97-AF65-F5344CB8AC3E}">
        <p14:creationId xmlns:p14="http://schemas.microsoft.com/office/powerpoint/2010/main" val="2812181278"/>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069C03F-4301-47D2-B8C6-CA9E0A1C234B}"/>
              </a:ext>
              <a:ext uri="{C183D7F6-B498-43B3-948B-1728B52AA6E4}">
                <adec:decorative xmlns:adec="http://schemas.microsoft.com/office/drawing/2017/decorative" val="1"/>
              </a:ext>
            </a:extLst>
          </p:cNvPr>
          <p:cNvPicPr>
            <a:picLocks noChangeAspect="1"/>
          </p:cNvPicPr>
          <p:nvPr/>
        </p:nvPicPr>
        <p:blipFill rotWithShape="1">
          <a:blip r:embed="rId2">
            <a:alphaModFix amt="5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6221" b="-1"/>
          <a:stretch/>
        </p:blipFill>
        <p:spPr>
          <a:xfrm>
            <a:off x="-66482" y="-166253"/>
            <a:ext cx="12191980" cy="6857999"/>
          </a:xfrm>
          <a:prstGeom prst="rect">
            <a:avLst/>
          </a:prstGeom>
          <a:scene3d>
            <a:camera prst="orthographicFront"/>
            <a:lightRig rig="threePt" dir="t"/>
          </a:scene3d>
          <a:sp3d>
            <a:bevelT w="476250" h="133350" prst="softRound"/>
            <a:bevelB/>
          </a:sp3d>
        </p:spPr>
      </p:pic>
      <p:sp>
        <p:nvSpPr>
          <p:cNvPr id="2" name="Title 1">
            <a:extLst>
              <a:ext uri="{FF2B5EF4-FFF2-40B4-BE49-F238E27FC236}">
                <a16:creationId xmlns:a16="http://schemas.microsoft.com/office/drawing/2014/main" id="{4B01915D-82CE-4121-B033-4F39CF4EB97A}"/>
              </a:ext>
            </a:extLst>
          </p:cNvPr>
          <p:cNvSpPr>
            <a:spLocks noGrp="1"/>
          </p:cNvSpPr>
          <p:nvPr>
            <p:ph type="title"/>
          </p:nvPr>
        </p:nvSpPr>
        <p:spPr>
          <a:xfrm>
            <a:off x="6212378" y="1853882"/>
            <a:ext cx="4865716" cy="2900518"/>
          </a:xfrm>
        </p:spPr>
        <p:txBody>
          <a:bodyPr vert="horz" lIns="91440" tIns="45720" rIns="91440" bIns="45720" rtlCol="0" anchor="b">
            <a:normAutofit fontScale="90000"/>
          </a:bodyPr>
          <a:lstStyle/>
          <a:p>
            <a:pPr algn="ctr"/>
            <a:r>
              <a:rPr lang="en-US" sz="6000" dirty="0">
                <a:solidFill>
                  <a:srgbClr val="FFFFFF"/>
                </a:solidFill>
              </a:rPr>
              <a:t>What are Those Practices </a:t>
            </a:r>
            <a:br>
              <a:rPr lang="en-US" sz="6000" dirty="0">
                <a:solidFill>
                  <a:srgbClr val="FFFFFF"/>
                </a:solidFill>
              </a:rPr>
            </a:br>
            <a:r>
              <a:rPr lang="en-US" sz="6000" dirty="0">
                <a:solidFill>
                  <a:srgbClr val="FFFFFF"/>
                </a:solidFill>
              </a:rPr>
              <a:t>that Might be Hindering Us?</a:t>
            </a:r>
          </a:p>
        </p:txBody>
      </p:sp>
    </p:spTree>
    <p:extLst>
      <p:ext uri="{BB962C8B-B14F-4D97-AF65-F5344CB8AC3E}">
        <p14:creationId xmlns:p14="http://schemas.microsoft.com/office/powerpoint/2010/main" val="260398323"/>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17C33F9-D7B0-462F-8320-6B6793897FE0}"/>
              </a:ext>
              <a:ext uri="{C183D7F6-B498-43B3-948B-1728B52AA6E4}">
                <adec:decorative xmlns:adec="http://schemas.microsoft.com/office/drawing/2017/decorative" val="1"/>
              </a:ext>
            </a:extLst>
          </p:cNvPr>
          <p:cNvPicPr>
            <a:picLocks noChangeAspect="1"/>
          </p:cNvPicPr>
          <p:nvPr/>
        </p:nvPicPr>
        <p:blipFill rotWithShape="1">
          <a:blip r:embed="rId2">
            <a:alphaModFix amt="5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6221" b="-1"/>
          <a:stretch/>
        </p:blipFill>
        <p:spPr>
          <a:xfrm>
            <a:off x="0" y="1"/>
            <a:ext cx="12191980" cy="6857999"/>
          </a:xfrm>
          <a:prstGeom prst="rect">
            <a:avLst/>
          </a:prstGeom>
          <a:scene3d>
            <a:camera prst="orthographicFront"/>
            <a:lightRig rig="threePt" dir="t"/>
          </a:scene3d>
          <a:sp3d>
            <a:bevelT w="476250" h="133350" prst="softRound"/>
            <a:bevelB/>
          </a:sp3d>
        </p:spPr>
      </p:pic>
      <p:sp>
        <p:nvSpPr>
          <p:cNvPr id="2" name="Title 1">
            <a:extLst>
              <a:ext uri="{FF2B5EF4-FFF2-40B4-BE49-F238E27FC236}">
                <a16:creationId xmlns:a16="http://schemas.microsoft.com/office/drawing/2014/main" id="{A3622DE6-D10E-411A-97F2-686AF68D090A}"/>
              </a:ext>
            </a:extLst>
          </p:cNvPr>
          <p:cNvSpPr>
            <a:spLocks noGrp="1"/>
          </p:cNvSpPr>
          <p:nvPr>
            <p:ph type="title"/>
          </p:nvPr>
        </p:nvSpPr>
        <p:spPr>
          <a:xfrm>
            <a:off x="7031181" y="1925926"/>
            <a:ext cx="4052455" cy="2900518"/>
          </a:xfrm>
        </p:spPr>
        <p:txBody>
          <a:bodyPr vert="horz" lIns="91440" tIns="45720" rIns="91440" bIns="45720" rtlCol="0" anchor="b">
            <a:normAutofit fontScale="90000"/>
          </a:bodyPr>
          <a:lstStyle/>
          <a:p>
            <a:pPr algn="ctr"/>
            <a:r>
              <a:rPr lang="en-US" sz="5100" dirty="0">
                <a:solidFill>
                  <a:srgbClr val="FFFFFF"/>
                </a:solidFill>
              </a:rPr>
              <a:t>What are Those Mental Models that Might be Continuing Our Lack of Success?</a:t>
            </a:r>
          </a:p>
        </p:txBody>
      </p:sp>
    </p:spTree>
    <p:extLst>
      <p:ext uri="{BB962C8B-B14F-4D97-AF65-F5344CB8AC3E}">
        <p14:creationId xmlns:p14="http://schemas.microsoft.com/office/powerpoint/2010/main" val="2785819760"/>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5" name="Picture 4">
            <a:extLst>
              <a:ext uri="{FF2B5EF4-FFF2-40B4-BE49-F238E27FC236}">
                <a16:creationId xmlns:a16="http://schemas.microsoft.com/office/drawing/2014/main" id="{27133CD4-CF4E-4C7C-97F3-2FAA56C55160}"/>
              </a:ext>
            </a:extLst>
          </p:cNvPr>
          <p:cNvPicPr>
            <a:picLocks noChangeAspect="1"/>
          </p:cNvPicPr>
          <p:nvPr/>
        </p:nvPicPr>
        <p:blipFill>
          <a:blip r:embed="rId3">
            <a:alphaModFix amt="51000"/>
          </a:blip>
          <a:stretch>
            <a:fillRect/>
          </a:stretch>
        </p:blipFill>
        <p:spPr>
          <a:xfrm>
            <a:off x="180131" y="1709590"/>
            <a:ext cx="11831737" cy="4705098"/>
          </a:xfrm>
          <a:prstGeom prst="rect">
            <a:avLst/>
          </a:prstGeom>
        </p:spPr>
      </p:pic>
      <p:grpSp>
        <p:nvGrpSpPr>
          <p:cNvPr id="10" name="Group 9">
            <a:extLst>
              <a:ext uri="{FF2B5EF4-FFF2-40B4-BE49-F238E27FC236}">
                <a16:creationId xmlns:a16="http://schemas.microsoft.com/office/drawing/2014/main" id="{A810ACD0-F96C-4DFF-9FAE-12F0D931E889}"/>
              </a:ext>
            </a:extLst>
          </p:cNvPr>
          <p:cNvGrpSpPr/>
          <p:nvPr/>
        </p:nvGrpSpPr>
        <p:grpSpPr>
          <a:xfrm>
            <a:off x="2872076" y="3947462"/>
            <a:ext cx="1547944" cy="2074900"/>
            <a:chOff x="5235752" y="-180789"/>
            <a:chExt cx="1547944" cy="2074900"/>
          </a:xfrm>
        </p:grpSpPr>
        <p:pic>
          <p:nvPicPr>
            <p:cNvPr id="7" name="Google Shape;229;p29">
              <a:extLst>
                <a:ext uri="{FF2B5EF4-FFF2-40B4-BE49-F238E27FC236}">
                  <a16:creationId xmlns:a16="http://schemas.microsoft.com/office/drawing/2014/main" id="{653CDFAF-13B3-4C0D-8D97-85A98EF8A448}"/>
                </a:ext>
              </a:extLst>
            </p:cNvPr>
            <p:cNvPicPr preferRelativeResize="0"/>
            <p:nvPr/>
          </p:nvPicPr>
          <p:blipFill>
            <a:blip r:embed="rId4"/>
            <a:stretch>
              <a:fillRect/>
            </a:stretch>
          </p:blipFill>
          <p:spPr>
            <a:xfrm>
              <a:off x="5235752" y="346167"/>
              <a:ext cx="1547944" cy="1547944"/>
            </a:xfrm>
            <a:prstGeom prst="rect">
              <a:avLst/>
            </a:prstGeom>
            <a:noFill/>
          </p:spPr>
        </p:pic>
        <p:pic>
          <p:nvPicPr>
            <p:cNvPr id="6" name="Google Shape;228;p29">
              <a:extLst>
                <a:ext uri="{FF2B5EF4-FFF2-40B4-BE49-F238E27FC236}">
                  <a16:creationId xmlns:a16="http://schemas.microsoft.com/office/drawing/2014/main" id="{C05C72D5-93A5-494A-A758-619AF163CBC2}"/>
                </a:ext>
              </a:extLst>
            </p:cNvPr>
            <p:cNvPicPr preferRelativeResize="0"/>
            <p:nvPr/>
          </p:nvPicPr>
          <p:blipFill>
            <a:blip r:embed="rId5"/>
            <a:stretch>
              <a:fillRect/>
            </a:stretch>
          </p:blipFill>
          <p:spPr>
            <a:xfrm>
              <a:off x="5235752" y="-180789"/>
              <a:ext cx="1493597" cy="1588934"/>
            </a:xfrm>
            <a:prstGeom prst="rect">
              <a:avLst/>
            </a:prstGeom>
            <a:noFill/>
          </p:spPr>
        </p:pic>
      </p:grpSp>
      <p:grpSp>
        <p:nvGrpSpPr>
          <p:cNvPr id="4" name="Group 3">
            <a:extLst>
              <a:ext uri="{FF2B5EF4-FFF2-40B4-BE49-F238E27FC236}">
                <a16:creationId xmlns:a16="http://schemas.microsoft.com/office/drawing/2014/main" id="{8BDE2BEE-4669-4F9E-A6EF-B2FD94D73249}"/>
              </a:ext>
            </a:extLst>
          </p:cNvPr>
          <p:cNvGrpSpPr/>
          <p:nvPr/>
        </p:nvGrpSpPr>
        <p:grpSpPr>
          <a:xfrm>
            <a:off x="1128620" y="111002"/>
            <a:ext cx="4146784" cy="1598588"/>
            <a:chOff x="3530218" y="4853691"/>
            <a:chExt cx="4146784" cy="1598588"/>
          </a:xfrm>
        </p:grpSpPr>
        <p:pic>
          <p:nvPicPr>
            <p:cNvPr id="230" name="Google Shape;230;p29"/>
            <p:cNvPicPr preferRelativeResize="0"/>
            <p:nvPr/>
          </p:nvPicPr>
          <p:blipFill rotWithShape="1">
            <a:blip r:embed="rId5"/>
            <a:srcRect l="-35074" r="3165"/>
            <a:stretch/>
          </p:blipFill>
          <p:spPr>
            <a:xfrm>
              <a:off x="3530218" y="4863333"/>
              <a:ext cx="1970204" cy="1588946"/>
            </a:xfrm>
            <a:prstGeom prst="rect">
              <a:avLst/>
            </a:prstGeom>
            <a:noFill/>
          </p:spPr>
        </p:pic>
        <p:pic>
          <p:nvPicPr>
            <p:cNvPr id="229" name="Google Shape;229;p29"/>
            <p:cNvPicPr preferRelativeResize="0"/>
            <p:nvPr/>
          </p:nvPicPr>
          <p:blipFill>
            <a:blip r:embed="rId4"/>
            <a:stretch>
              <a:fillRect/>
            </a:stretch>
          </p:blipFill>
          <p:spPr>
            <a:xfrm>
              <a:off x="6094338" y="4853691"/>
              <a:ext cx="1582664" cy="1582664"/>
            </a:xfrm>
            <a:prstGeom prst="rect">
              <a:avLst/>
            </a:prstGeom>
            <a:noFill/>
          </p:spPr>
        </p:pic>
      </p:grpSp>
      <p:pic>
        <p:nvPicPr>
          <p:cNvPr id="228" name="Google Shape;228;p29"/>
          <p:cNvPicPr preferRelativeResize="0"/>
          <p:nvPr/>
        </p:nvPicPr>
        <p:blipFill>
          <a:blip r:embed="rId5"/>
          <a:stretch>
            <a:fillRect/>
          </a:stretch>
        </p:blipFill>
        <p:spPr>
          <a:xfrm>
            <a:off x="7181850" y="1833865"/>
            <a:ext cx="2199037" cy="1869274"/>
          </a:xfrm>
          <a:prstGeom prst="rect">
            <a:avLst/>
          </a:prstGeom>
          <a:noFill/>
        </p:spPr>
      </p:pic>
      <p:sp>
        <p:nvSpPr>
          <p:cNvPr id="2" name="TextBox 1">
            <a:extLst>
              <a:ext uri="{FF2B5EF4-FFF2-40B4-BE49-F238E27FC236}">
                <a16:creationId xmlns:a16="http://schemas.microsoft.com/office/drawing/2014/main" id="{F836647C-6B78-4D73-A33F-BC0A43108301}"/>
              </a:ext>
            </a:extLst>
          </p:cNvPr>
          <p:cNvSpPr txBox="1"/>
          <p:nvPr/>
        </p:nvSpPr>
        <p:spPr>
          <a:xfrm>
            <a:off x="2113722" y="2218040"/>
            <a:ext cx="3227776" cy="1384995"/>
          </a:xfrm>
          <a:prstGeom prst="rect">
            <a:avLst/>
          </a:prstGeom>
          <a:noFill/>
        </p:spPr>
        <p:txBody>
          <a:bodyPr wrap="square" rtlCol="0">
            <a:spAutoFit/>
          </a:bodyPr>
          <a:lstStyle/>
          <a:p>
            <a:pPr algn="ctr"/>
            <a:r>
              <a:rPr lang="en-US" sz="2800" i="1" dirty="0"/>
              <a:t>Our strengths and abilities lead us to independence</a:t>
            </a:r>
          </a:p>
        </p:txBody>
      </p:sp>
      <p:sp>
        <p:nvSpPr>
          <p:cNvPr id="3" name="TextBox 2">
            <a:extLst>
              <a:ext uri="{FF2B5EF4-FFF2-40B4-BE49-F238E27FC236}">
                <a16:creationId xmlns:a16="http://schemas.microsoft.com/office/drawing/2014/main" id="{32D53EFE-589F-42EA-B945-34F0A96F7768}"/>
              </a:ext>
            </a:extLst>
          </p:cNvPr>
          <p:cNvSpPr txBox="1"/>
          <p:nvPr/>
        </p:nvSpPr>
        <p:spPr>
          <a:xfrm>
            <a:off x="6417768" y="4634788"/>
            <a:ext cx="3421741" cy="1200329"/>
          </a:xfrm>
          <a:prstGeom prst="rect">
            <a:avLst/>
          </a:prstGeom>
          <a:noFill/>
        </p:spPr>
        <p:txBody>
          <a:bodyPr wrap="square" rtlCol="0">
            <a:spAutoFit/>
          </a:bodyPr>
          <a:lstStyle/>
          <a:p>
            <a:pPr algn="ctr"/>
            <a:r>
              <a:rPr lang="en-US" sz="2400" i="1" dirty="0"/>
              <a:t>Our Limitations along with our strengths lead </a:t>
            </a:r>
          </a:p>
          <a:p>
            <a:pPr algn="ctr"/>
            <a:r>
              <a:rPr lang="en-US" sz="2400" i="1" dirty="0"/>
              <a:t>us to autonomy</a:t>
            </a:r>
          </a:p>
        </p:txBody>
      </p:sp>
      <p:sp>
        <p:nvSpPr>
          <p:cNvPr id="9" name="TextBox 8">
            <a:extLst>
              <a:ext uri="{FF2B5EF4-FFF2-40B4-BE49-F238E27FC236}">
                <a16:creationId xmlns:a16="http://schemas.microsoft.com/office/drawing/2014/main" id="{A266260A-2330-4721-9FA5-8A2C596C20D3}"/>
              </a:ext>
            </a:extLst>
          </p:cNvPr>
          <p:cNvSpPr txBox="1"/>
          <p:nvPr/>
        </p:nvSpPr>
        <p:spPr>
          <a:xfrm>
            <a:off x="6662563" y="459237"/>
            <a:ext cx="3474708" cy="954107"/>
          </a:xfrm>
          <a:prstGeom prst="rect">
            <a:avLst/>
          </a:prstGeom>
          <a:noFill/>
        </p:spPr>
        <p:txBody>
          <a:bodyPr wrap="square" rtlCol="0">
            <a:spAutoFit/>
          </a:bodyPr>
          <a:lstStyle/>
          <a:p>
            <a:pPr algn="ctr"/>
            <a:r>
              <a:rPr lang="en-US" sz="2800" i="1" dirty="0"/>
              <a:t>Our Isolation leads </a:t>
            </a:r>
          </a:p>
          <a:p>
            <a:pPr algn="ctr"/>
            <a:r>
              <a:rPr lang="en-US" sz="2800" i="1" dirty="0"/>
              <a:t>us to Failure </a:t>
            </a:r>
          </a:p>
        </p:txBody>
      </p:sp>
      <p:cxnSp>
        <p:nvCxnSpPr>
          <p:cNvPr id="12" name="Straight Connector 11">
            <a:extLst>
              <a:ext uri="{FF2B5EF4-FFF2-40B4-BE49-F238E27FC236}">
                <a16:creationId xmlns:a16="http://schemas.microsoft.com/office/drawing/2014/main" id="{1A6108B1-B3E2-46CB-96D3-FA327A12B7ED}"/>
              </a:ext>
            </a:extLst>
          </p:cNvPr>
          <p:cNvCxnSpPr>
            <a:cxnSpLocks/>
          </p:cNvCxnSpPr>
          <p:nvPr/>
        </p:nvCxnSpPr>
        <p:spPr>
          <a:xfrm>
            <a:off x="490538" y="3843338"/>
            <a:ext cx="10648950" cy="0"/>
          </a:xfrm>
          <a:prstGeom prst="line">
            <a:avLst/>
          </a:prstGeom>
        </p:spPr>
        <p:style>
          <a:lnRef idx="3">
            <a:schemeClr val="dk1"/>
          </a:lnRef>
          <a:fillRef idx="0">
            <a:schemeClr val="dk1"/>
          </a:fillRef>
          <a:effectRef idx="2">
            <a:schemeClr val="dk1"/>
          </a:effectRef>
          <a:fontRef idx="minor">
            <a:schemeClr val="tx1"/>
          </a:fontRef>
        </p:style>
      </p:cxnSp>
      <p:cxnSp>
        <p:nvCxnSpPr>
          <p:cNvPr id="24" name="Straight Connector 23">
            <a:extLst>
              <a:ext uri="{FF2B5EF4-FFF2-40B4-BE49-F238E27FC236}">
                <a16:creationId xmlns:a16="http://schemas.microsoft.com/office/drawing/2014/main" id="{F7C5406B-AA59-482F-AEF6-BB7CBA1E14AF}"/>
              </a:ext>
            </a:extLst>
          </p:cNvPr>
          <p:cNvCxnSpPr>
            <a:cxnSpLocks/>
          </p:cNvCxnSpPr>
          <p:nvPr/>
        </p:nvCxnSpPr>
        <p:spPr>
          <a:xfrm>
            <a:off x="885826" y="1762427"/>
            <a:ext cx="10310812" cy="0"/>
          </a:xfrm>
          <a:prstGeom prst="line">
            <a:avLst/>
          </a:prstGeom>
        </p:spPr>
        <p:style>
          <a:lnRef idx="3">
            <a:schemeClr val="dk1"/>
          </a:lnRef>
          <a:fillRef idx="0">
            <a:schemeClr val="dk1"/>
          </a:fillRef>
          <a:effectRef idx="2">
            <a:schemeClr val="dk1"/>
          </a:effectRef>
          <a:fontRef idx="minor">
            <a:schemeClr val="tx1"/>
          </a:fontRef>
        </p:style>
      </p:cxnSp>
      <p:cxnSp>
        <p:nvCxnSpPr>
          <p:cNvPr id="25" name="Straight Connector 24">
            <a:extLst>
              <a:ext uri="{FF2B5EF4-FFF2-40B4-BE49-F238E27FC236}">
                <a16:creationId xmlns:a16="http://schemas.microsoft.com/office/drawing/2014/main" id="{5DCB3E11-62A5-41A3-B6B5-95597A744A42}"/>
              </a:ext>
            </a:extLst>
          </p:cNvPr>
          <p:cNvCxnSpPr>
            <a:cxnSpLocks/>
          </p:cNvCxnSpPr>
          <p:nvPr/>
        </p:nvCxnSpPr>
        <p:spPr>
          <a:xfrm flipV="1">
            <a:off x="6210300" y="214314"/>
            <a:ext cx="0" cy="5953161"/>
          </a:xfrm>
          <a:prstGeom prst="line">
            <a:avLst/>
          </a:prstGeom>
        </p:spPr>
        <p:style>
          <a:lnRef idx="3">
            <a:schemeClr val="dk1"/>
          </a:lnRef>
          <a:fillRef idx="0">
            <a:schemeClr val="dk1"/>
          </a:fillRef>
          <a:effectRef idx="2">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899</Words>
  <Application>Microsoft Office PowerPoint</Application>
  <PresentationFormat>Widescreen</PresentationFormat>
  <Paragraphs>98</Paragraphs>
  <Slides>20</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Algerian</vt:lpstr>
      <vt:lpstr>Arial</vt:lpstr>
      <vt:lpstr>Bernard MT Condensed</vt:lpstr>
      <vt:lpstr>Calibri</vt:lpstr>
      <vt:lpstr>Calibri Light</vt:lpstr>
      <vt:lpstr>Impact</vt:lpstr>
      <vt:lpstr>Office Theme</vt:lpstr>
      <vt:lpstr>Welcome    </vt:lpstr>
      <vt:lpstr>Learning Objectives</vt:lpstr>
      <vt:lpstr>PowerPoint Presentation</vt:lpstr>
      <vt:lpstr>PowerPoint Presentation</vt:lpstr>
      <vt:lpstr>What are the Benefits to Students?</vt:lpstr>
      <vt:lpstr>Seems    Simple…. </vt:lpstr>
      <vt:lpstr>What are Those Practices  that Might be Hindering Us?</vt:lpstr>
      <vt:lpstr>What are Those Mental Models that Might be Continuing Our Lack of Success?</vt:lpstr>
      <vt:lpstr>PowerPoint Presentation</vt:lpstr>
      <vt:lpstr>PowerPoint Presentation</vt:lpstr>
      <vt:lpstr>But the Bottom Line is  Always the Bottom Line</vt:lpstr>
      <vt:lpstr>If you Want Different Results,  You have to Try Different Approaches</vt:lpstr>
      <vt:lpstr>PowerPoint Presentation</vt:lpstr>
      <vt:lpstr>PowerPoint Presentation</vt:lpstr>
      <vt:lpstr>The Big Question: When Do They Do All This?</vt:lpstr>
      <vt:lpstr>PowerPoint Presentation</vt:lpstr>
      <vt:lpstr>PowerPoint Presentation</vt:lpstr>
      <vt:lpstr>PowerPoint Presentation</vt:lpstr>
      <vt:lpstr>PowerPoint Presentation</vt:lpstr>
      <vt:lpstr>Shoulder Talk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Jeffery Schneider</dc:creator>
  <cp:lastModifiedBy>Debbi Magnifico</cp:lastModifiedBy>
  <cp:revision>1</cp:revision>
  <dcterms:created xsi:type="dcterms:W3CDTF">2019-09-18T18:11:28Z</dcterms:created>
  <dcterms:modified xsi:type="dcterms:W3CDTF">2019-09-18T20:15:29Z</dcterms:modified>
</cp:coreProperties>
</file>