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8"/>
  </p:notesMasterIdLst>
  <p:sldIdLst>
    <p:sldId id="275" r:id="rId2"/>
    <p:sldId id="267" r:id="rId3"/>
    <p:sldId id="268" r:id="rId4"/>
    <p:sldId id="266" r:id="rId5"/>
    <p:sldId id="260" r:id="rId6"/>
    <p:sldId id="261" r:id="rId7"/>
    <p:sldId id="259" r:id="rId8"/>
    <p:sldId id="262" r:id="rId9"/>
    <p:sldId id="263" r:id="rId10"/>
    <p:sldId id="264" r:id="rId11"/>
    <p:sldId id="265" r:id="rId12"/>
    <p:sldId id="269" r:id="rId13"/>
    <p:sldId id="270" r:id="rId14"/>
    <p:sldId id="271" r:id="rId15"/>
    <p:sldId id="273"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6" d="100"/>
          <a:sy n="76" d="100"/>
        </p:scale>
        <p:origin x="594" y="8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64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C73F01-32BC-44D7-8916-A7965F88ED4F}" type="datetimeFigureOut">
              <a:rPr lang="en-US" smtClean="0"/>
              <a:t>9/5/2019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D0E0E7-C604-4A8A-9F85-528AEE855706}" type="slidenum">
              <a:rPr lang="en-US" smtClean="0"/>
              <a:t>‹#›</a:t>
            </a:fld>
            <a:endParaRPr lang="en-US"/>
          </a:p>
        </p:txBody>
      </p:sp>
    </p:spTree>
    <p:extLst>
      <p:ext uri="{BB962C8B-B14F-4D97-AF65-F5344CB8AC3E}">
        <p14:creationId xmlns:p14="http://schemas.microsoft.com/office/powerpoint/2010/main" val="2576037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D0E0E7-C604-4A8A-9F85-528AEE855706}" type="slidenum">
              <a:rPr lang="en-US" smtClean="0"/>
              <a:t>3</a:t>
            </a:fld>
            <a:endParaRPr lang="en-US"/>
          </a:p>
        </p:txBody>
      </p:sp>
    </p:spTree>
    <p:extLst>
      <p:ext uri="{BB962C8B-B14F-4D97-AF65-F5344CB8AC3E}">
        <p14:creationId xmlns:p14="http://schemas.microsoft.com/office/powerpoint/2010/main" val="3778665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 four sequential courses (over the two years of this training) into a stand- alone “autism certificate” offered by Missouri State University.  This will be noted on your transcript and will be in addition to the autism credential that will be noted on the DESE website.</a:t>
            </a:r>
          </a:p>
          <a:p>
            <a:r>
              <a:rPr lang="en-US" dirty="0"/>
              <a:t>One of the best things about taking credit for these courses (which have only one small paper to complete in addition to the regular requirements of the  Project ACCESS training) is the price.  It will be less than $140 per credit hour.  Using these courses to fulfill the electives requirements or to get hours toward moving up on your district’s salary scale will cost you less than $420 per semester.  </a:t>
            </a:r>
          </a:p>
          <a:p>
            <a:endParaRPr lang="en-US" dirty="0"/>
          </a:p>
        </p:txBody>
      </p:sp>
      <p:sp>
        <p:nvSpPr>
          <p:cNvPr id="4" name="Slide Number Placeholder 3"/>
          <p:cNvSpPr>
            <a:spLocks noGrp="1"/>
          </p:cNvSpPr>
          <p:nvPr>
            <p:ph type="sldNum" sz="quarter" idx="10"/>
          </p:nvPr>
        </p:nvSpPr>
        <p:spPr/>
        <p:txBody>
          <a:bodyPr/>
          <a:lstStyle/>
          <a:p>
            <a:fld id="{8CD0E0E7-C604-4A8A-9F85-528AEE855706}" type="slidenum">
              <a:rPr lang="en-US" smtClean="0"/>
              <a:t>6</a:t>
            </a:fld>
            <a:endParaRPr lang="en-US"/>
          </a:p>
        </p:txBody>
      </p:sp>
    </p:spTree>
    <p:extLst>
      <p:ext uri="{BB962C8B-B14F-4D97-AF65-F5344CB8AC3E}">
        <p14:creationId xmlns:p14="http://schemas.microsoft.com/office/powerpoint/2010/main" val="3101832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C0AA732-81E6-4D76-B8E0-14D4B949794B}"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3777-BCF3-49B5-ADD8-C468A534A73D}" type="slidenum">
              <a:rPr lang="en-US" smtClean="0"/>
              <a:t>‹#›</a:t>
            </a:fld>
            <a:endParaRPr lang="en-US"/>
          </a:p>
        </p:txBody>
      </p:sp>
    </p:spTree>
    <p:extLst>
      <p:ext uri="{BB962C8B-B14F-4D97-AF65-F5344CB8AC3E}">
        <p14:creationId xmlns:p14="http://schemas.microsoft.com/office/powerpoint/2010/main" val="2383359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0AA732-81E6-4D76-B8E0-14D4B949794B}"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3777-BCF3-49B5-ADD8-C468A534A73D}" type="slidenum">
              <a:rPr lang="en-US" smtClean="0"/>
              <a:t>‹#›</a:t>
            </a:fld>
            <a:endParaRPr lang="en-US"/>
          </a:p>
        </p:txBody>
      </p:sp>
    </p:spTree>
    <p:extLst>
      <p:ext uri="{BB962C8B-B14F-4D97-AF65-F5344CB8AC3E}">
        <p14:creationId xmlns:p14="http://schemas.microsoft.com/office/powerpoint/2010/main" val="1360422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0AA732-81E6-4D76-B8E0-14D4B949794B}"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3777-BCF3-49B5-ADD8-C468A534A73D}" type="slidenum">
              <a:rPr lang="en-US" smtClean="0"/>
              <a:t>‹#›</a:t>
            </a:fld>
            <a:endParaRPr lang="en-US"/>
          </a:p>
        </p:txBody>
      </p:sp>
    </p:spTree>
    <p:extLst>
      <p:ext uri="{BB962C8B-B14F-4D97-AF65-F5344CB8AC3E}">
        <p14:creationId xmlns:p14="http://schemas.microsoft.com/office/powerpoint/2010/main" val="4281249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0AA732-81E6-4D76-B8E0-14D4B949794B}"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3777-BCF3-49B5-ADD8-C468A534A73D}" type="slidenum">
              <a:rPr lang="en-US" smtClean="0"/>
              <a:t>‹#›</a:t>
            </a:fld>
            <a:endParaRPr lang="en-US"/>
          </a:p>
        </p:txBody>
      </p:sp>
    </p:spTree>
    <p:extLst>
      <p:ext uri="{BB962C8B-B14F-4D97-AF65-F5344CB8AC3E}">
        <p14:creationId xmlns:p14="http://schemas.microsoft.com/office/powerpoint/2010/main" val="1325657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0AA732-81E6-4D76-B8E0-14D4B949794B}"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3777-BCF3-49B5-ADD8-C468A534A73D}" type="slidenum">
              <a:rPr lang="en-US" smtClean="0"/>
              <a:t>‹#›</a:t>
            </a:fld>
            <a:endParaRPr lang="en-US"/>
          </a:p>
        </p:txBody>
      </p:sp>
    </p:spTree>
    <p:extLst>
      <p:ext uri="{BB962C8B-B14F-4D97-AF65-F5344CB8AC3E}">
        <p14:creationId xmlns:p14="http://schemas.microsoft.com/office/powerpoint/2010/main" val="988377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C0AA732-81E6-4D76-B8E0-14D4B949794B}"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93777-BCF3-49B5-ADD8-C468A534A73D}" type="slidenum">
              <a:rPr lang="en-US" smtClean="0"/>
              <a:t>‹#›</a:t>
            </a:fld>
            <a:endParaRPr lang="en-US"/>
          </a:p>
        </p:txBody>
      </p:sp>
    </p:spTree>
    <p:extLst>
      <p:ext uri="{BB962C8B-B14F-4D97-AF65-F5344CB8AC3E}">
        <p14:creationId xmlns:p14="http://schemas.microsoft.com/office/powerpoint/2010/main" val="2178836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C0AA732-81E6-4D76-B8E0-14D4B949794B}" type="datetimeFigureOut">
              <a:rPr lang="en-US" smtClean="0"/>
              <a:t>9/5/2019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F93777-BCF3-49B5-ADD8-C468A534A73D}" type="slidenum">
              <a:rPr lang="en-US" smtClean="0"/>
              <a:t>‹#›</a:t>
            </a:fld>
            <a:endParaRPr lang="en-US"/>
          </a:p>
        </p:txBody>
      </p:sp>
    </p:spTree>
    <p:extLst>
      <p:ext uri="{BB962C8B-B14F-4D97-AF65-F5344CB8AC3E}">
        <p14:creationId xmlns:p14="http://schemas.microsoft.com/office/powerpoint/2010/main" val="1172479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C0AA732-81E6-4D76-B8E0-14D4B949794B}" type="datetimeFigureOut">
              <a:rPr lang="en-US" smtClean="0"/>
              <a:t>9/5/2019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F93777-BCF3-49B5-ADD8-C468A534A73D}" type="slidenum">
              <a:rPr lang="en-US" smtClean="0"/>
              <a:t>‹#›</a:t>
            </a:fld>
            <a:endParaRPr lang="en-US"/>
          </a:p>
        </p:txBody>
      </p:sp>
    </p:spTree>
    <p:extLst>
      <p:ext uri="{BB962C8B-B14F-4D97-AF65-F5344CB8AC3E}">
        <p14:creationId xmlns:p14="http://schemas.microsoft.com/office/powerpoint/2010/main" val="1667687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0AA732-81E6-4D76-B8E0-14D4B949794B}" type="datetimeFigureOut">
              <a:rPr lang="en-US" smtClean="0"/>
              <a:t>9/5/2019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F93777-BCF3-49B5-ADD8-C468A534A73D}" type="slidenum">
              <a:rPr lang="en-US" smtClean="0"/>
              <a:t>‹#›</a:t>
            </a:fld>
            <a:endParaRPr lang="en-US"/>
          </a:p>
        </p:txBody>
      </p:sp>
    </p:spTree>
    <p:extLst>
      <p:ext uri="{BB962C8B-B14F-4D97-AF65-F5344CB8AC3E}">
        <p14:creationId xmlns:p14="http://schemas.microsoft.com/office/powerpoint/2010/main" val="423406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0AA732-81E6-4D76-B8E0-14D4B949794B}"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93777-BCF3-49B5-ADD8-C468A534A73D}" type="slidenum">
              <a:rPr lang="en-US" smtClean="0"/>
              <a:t>‹#›</a:t>
            </a:fld>
            <a:endParaRPr lang="en-US"/>
          </a:p>
        </p:txBody>
      </p:sp>
    </p:spTree>
    <p:extLst>
      <p:ext uri="{BB962C8B-B14F-4D97-AF65-F5344CB8AC3E}">
        <p14:creationId xmlns:p14="http://schemas.microsoft.com/office/powerpoint/2010/main" val="2809503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0AA732-81E6-4D76-B8E0-14D4B949794B}"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93777-BCF3-49B5-ADD8-C468A534A73D}" type="slidenum">
              <a:rPr lang="en-US" smtClean="0"/>
              <a:t>‹#›</a:t>
            </a:fld>
            <a:endParaRPr lang="en-US"/>
          </a:p>
        </p:txBody>
      </p:sp>
    </p:spTree>
    <p:extLst>
      <p:ext uri="{BB962C8B-B14F-4D97-AF65-F5344CB8AC3E}">
        <p14:creationId xmlns:p14="http://schemas.microsoft.com/office/powerpoint/2010/main" val="155824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0AA732-81E6-4D76-B8E0-14D4B949794B}" type="datetimeFigureOut">
              <a:rPr lang="en-US" smtClean="0"/>
              <a:t>9/5/2019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F93777-BCF3-49B5-ADD8-C468A534A73D}" type="slidenum">
              <a:rPr lang="en-US" smtClean="0"/>
              <a:t>‹#›</a:t>
            </a:fld>
            <a:endParaRPr lang="en-US"/>
          </a:p>
        </p:txBody>
      </p:sp>
    </p:spTree>
    <p:extLst>
      <p:ext uri="{BB962C8B-B14F-4D97-AF65-F5344CB8AC3E}">
        <p14:creationId xmlns:p14="http://schemas.microsoft.com/office/powerpoint/2010/main" val="229029578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303430"/>
          </a:xfrm>
        </p:spPr>
        <p:txBody>
          <a:bodyPr>
            <a:normAutofit fontScale="90000"/>
          </a:bodyPr>
          <a:lstStyle/>
          <a:p>
            <a:pPr algn="ctr"/>
            <a:r>
              <a:rPr lang="en-US" dirty="0"/>
              <a:t>A Statewide Professional Development Program for In-Service Teachers of </a:t>
            </a:r>
            <a:br>
              <a:rPr lang="en-US" dirty="0"/>
            </a:br>
            <a:r>
              <a:rPr lang="en-US" dirty="0"/>
              <a:t>Students with Autism:</a:t>
            </a:r>
            <a:br>
              <a:rPr lang="en-US" dirty="0"/>
            </a:br>
            <a:r>
              <a:rPr lang="en-US" dirty="0"/>
              <a:t>Project ACCESS Autism Credential</a:t>
            </a:r>
          </a:p>
        </p:txBody>
      </p:sp>
      <p:sp>
        <p:nvSpPr>
          <p:cNvPr id="3" name="Content Placeholder 2"/>
          <p:cNvSpPr>
            <a:spLocks noGrp="1"/>
          </p:cNvSpPr>
          <p:nvPr>
            <p:ph idx="1"/>
          </p:nvPr>
        </p:nvSpPr>
        <p:spPr>
          <a:xfrm>
            <a:off x="838200" y="3069771"/>
            <a:ext cx="10515600" cy="3107192"/>
          </a:xfrm>
        </p:spPr>
        <p:txBody>
          <a:bodyPr/>
          <a:lstStyle/>
          <a:p>
            <a:pPr algn="ctr"/>
            <a:r>
              <a:rPr lang="en-US" dirty="0"/>
              <a:t>September 24, 2019</a:t>
            </a:r>
          </a:p>
          <a:p>
            <a:pPr algn="ctr"/>
            <a:r>
              <a:rPr lang="en-US" dirty="0"/>
              <a:t>MO-CASE Fall Conference</a:t>
            </a:r>
          </a:p>
          <a:p>
            <a:pPr algn="ctr"/>
            <a:r>
              <a:rPr lang="en-US" dirty="0"/>
              <a:t>Angie Dieckmann, Centralia</a:t>
            </a:r>
          </a:p>
          <a:p>
            <a:pPr algn="ctr"/>
            <a:r>
              <a:rPr lang="en-US" dirty="0"/>
              <a:t>Cathy Roberts, Lakeland</a:t>
            </a:r>
          </a:p>
          <a:p>
            <a:pPr algn="ctr"/>
            <a:r>
              <a:rPr lang="en-US" dirty="0"/>
              <a:t>Elizabeth Washington, Waynesville</a:t>
            </a:r>
          </a:p>
          <a:p>
            <a:pPr algn="ctr"/>
            <a:r>
              <a:rPr lang="en-US" dirty="0"/>
              <a:t>Edna Herron Smith, Project ACCESS</a:t>
            </a:r>
          </a:p>
          <a:p>
            <a:endParaRPr lang="en-US" dirty="0"/>
          </a:p>
        </p:txBody>
      </p:sp>
    </p:spTree>
    <p:extLst>
      <p:ext uri="{BB962C8B-B14F-4D97-AF65-F5344CB8AC3E}">
        <p14:creationId xmlns:p14="http://schemas.microsoft.com/office/powerpoint/2010/main" val="355031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It Cost?</a:t>
            </a:r>
          </a:p>
        </p:txBody>
      </p:sp>
      <p:sp>
        <p:nvSpPr>
          <p:cNvPr id="3" name="Content Placeholder 2"/>
          <p:cNvSpPr>
            <a:spLocks noGrp="1"/>
          </p:cNvSpPr>
          <p:nvPr>
            <p:ph idx="1"/>
          </p:nvPr>
        </p:nvSpPr>
        <p:spPr>
          <a:xfrm>
            <a:off x="1103312" y="1595536"/>
            <a:ext cx="8946541" cy="4652864"/>
          </a:xfrm>
        </p:spPr>
        <p:txBody>
          <a:bodyPr>
            <a:normAutofit fontScale="92500" lnSpcReduction="20000"/>
          </a:bodyPr>
          <a:lstStyle/>
          <a:p>
            <a:r>
              <a:rPr lang="en-US" dirty="0"/>
              <a:t>The cost to the District is $250 per teacher per semester.</a:t>
            </a:r>
          </a:p>
          <a:p>
            <a:r>
              <a:rPr lang="en-US" dirty="0"/>
              <a:t>If a District registers 8-10 teachers and the District agrees to allow them to meet with their facilitator once monthly </a:t>
            </a:r>
            <a:r>
              <a:rPr lang="en-US" b="1" dirty="0"/>
              <a:t>during the school day </a:t>
            </a:r>
            <a:r>
              <a:rPr lang="en-US" dirty="0"/>
              <a:t> that district may send two of those teachers FREE.  </a:t>
            </a:r>
          </a:p>
          <a:p>
            <a:r>
              <a:rPr lang="en-US" dirty="0"/>
              <a:t>If the entire $500 per teacher paid in advance for the first year  you get the first semester of the first year FREE.</a:t>
            </a:r>
          </a:p>
          <a:p>
            <a:r>
              <a:rPr lang="en-US" dirty="0"/>
              <a:t>There is no cost to the individual teacher unless they choose to take academic credit…which will be less than $450 per 3 hour course (1/2 price)</a:t>
            </a:r>
          </a:p>
          <a:p>
            <a:r>
              <a:rPr lang="en-US" dirty="0"/>
              <a:t>The teacher will spend considerable personal time to complete the activities.</a:t>
            </a:r>
          </a:p>
          <a:p>
            <a:r>
              <a:rPr lang="en-US" dirty="0"/>
              <a:t> Staff coverage for teacher to attend cohort meetings and meet with coach.</a:t>
            </a:r>
          </a:p>
        </p:txBody>
      </p:sp>
    </p:spTree>
    <p:extLst>
      <p:ext uri="{BB962C8B-B14F-4D97-AF65-F5344CB8AC3E}">
        <p14:creationId xmlns:p14="http://schemas.microsoft.com/office/powerpoint/2010/main" val="4008755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District Obligations?</a:t>
            </a:r>
          </a:p>
        </p:txBody>
      </p:sp>
      <p:sp>
        <p:nvSpPr>
          <p:cNvPr id="3" name="Content Placeholder 2"/>
          <p:cNvSpPr>
            <a:spLocks noGrp="1"/>
          </p:cNvSpPr>
          <p:nvPr>
            <p:ph idx="1"/>
          </p:nvPr>
        </p:nvSpPr>
        <p:spPr/>
        <p:txBody>
          <a:bodyPr/>
          <a:lstStyle/>
          <a:p>
            <a:r>
              <a:rPr lang="en-US" dirty="0"/>
              <a:t>The District must agree to:</a:t>
            </a:r>
          </a:p>
          <a:p>
            <a:pPr marL="0" indent="0">
              <a:buNone/>
            </a:pPr>
            <a:endParaRPr lang="en-US" dirty="0"/>
          </a:p>
          <a:p>
            <a:pPr lvl="1"/>
            <a:r>
              <a:rPr lang="en-US" dirty="0"/>
              <a:t>Pay the PAAC enrollment fee for each teacher.</a:t>
            </a:r>
          </a:p>
          <a:p>
            <a:pPr lvl="1"/>
            <a:endParaRPr lang="en-US" dirty="0"/>
          </a:p>
          <a:p>
            <a:pPr lvl="1"/>
            <a:r>
              <a:rPr lang="en-US" dirty="0"/>
              <a:t>Allow the facilitator/coach to observe in the classroom and consult with the classroom teacher </a:t>
            </a:r>
          </a:p>
          <a:p>
            <a:endParaRPr lang="en-US" dirty="0"/>
          </a:p>
          <a:p>
            <a:pPr lvl="1"/>
            <a:r>
              <a:rPr lang="en-US" dirty="0"/>
              <a:t>Support the teacher by allowing the teacher released time as necessary to meet with the classroom coach and to leave early once monthly to get to an after school cohort meeting on time, if necessary.</a:t>
            </a:r>
          </a:p>
          <a:p>
            <a:endParaRPr lang="en-US" dirty="0"/>
          </a:p>
        </p:txBody>
      </p:sp>
    </p:spTree>
    <p:extLst>
      <p:ext uri="{BB962C8B-B14F-4D97-AF65-F5344CB8AC3E}">
        <p14:creationId xmlns:p14="http://schemas.microsoft.com/office/powerpoint/2010/main" val="687602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Teacher Obligations?</a:t>
            </a:r>
          </a:p>
        </p:txBody>
      </p:sp>
      <p:sp>
        <p:nvSpPr>
          <p:cNvPr id="3" name="Content Placeholder 2"/>
          <p:cNvSpPr>
            <a:spLocks noGrp="1"/>
          </p:cNvSpPr>
          <p:nvPr>
            <p:ph idx="1"/>
          </p:nvPr>
        </p:nvSpPr>
        <p:spPr>
          <a:xfrm>
            <a:off x="1103312" y="1670180"/>
            <a:ext cx="8946541" cy="4578219"/>
          </a:xfrm>
        </p:spPr>
        <p:txBody>
          <a:bodyPr>
            <a:normAutofit fontScale="92500" lnSpcReduction="10000"/>
          </a:bodyPr>
          <a:lstStyle/>
          <a:p>
            <a:r>
              <a:rPr lang="en-US" dirty="0"/>
              <a:t>Complete the Project ACCESS on-line course “Introduction to the Education of Students with Autism” with 80% prior to July 15, 2020.</a:t>
            </a:r>
          </a:p>
          <a:p>
            <a:r>
              <a:rPr lang="en-US" dirty="0"/>
              <a:t>Attend the two day Summer Kickoff Conference in July, 2020 to be held in Jefferson City. (No excuses)</a:t>
            </a:r>
          </a:p>
          <a:p>
            <a:r>
              <a:rPr lang="en-US" dirty="0"/>
              <a:t>Complete the Project ACCESS “Autism Classroom Organization and Management” module on-line by July 15, 2020.</a:t>
            </a:r>
          </a:p>
          <a:p>
            <a:r>
              <a:rPr lang="en-US" dirty="0"/>
              <a:t> Complete all the assigned AFIRM modules with 80% prior to each cohort meeting.</a:t>
            </a:r>
          </a:p>
          <a:p>
            <a:r>
              <a:rPr lang="en-US" dirty="0"/>
              <a:t> Complete all assign reading prior to each cohort meeting.</a:t>
            </a:r>
          </a:p>
          <a:p>
            <a:r>
              <a:rPr lang="en-US" dirty="0"/>
              <a:t>Complete all assigned projects with 80% and submit artifacts to Blackboard prior to the assigned due dates.</a:t>
            </a:r>
          </a:p>
        </p:txBody>
      </p:sp>
    </p:spTree>
    <p:extLst>
      <p:ext uri="{BB962C8B-B14F-4D97-AF65-F5344CB8AC3E}">
        <p14:creationId xmlns:p14="http://schemas.microsoft.com/office/powerpoint/2010/main" val="3922469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Will it Start and End?</a:t>
            </a:r>
          </a:p>
        </p:txBody>
      </p:sp>
      <p:sp>
        <p:nvSpPr>
          <p:cNvPr id="3" name="Content Placeholder 2"/>
          <p:cNvSpPr>
            <a:spLocks noGrp="1"/>
          </p:cNvSpPr>
          <p:nvPr>
            <p:ph idx="1"/>
          </p:nvPr>
        </p:nvSpPr>
        <p:spPr/>
        <p:txBody>
          <a:bodyPr/>
          <a:lstStyle/>
          <a:p>
            <a:r>
              <a:rPr lang="en-US" dirty="0"/>
              <a:t>Summer Kickoff Conference mid July 2020.</a:t>
            </a:r>
          </a:p>
          <a:p>
            <a:pPr marL="0" indent="0">
              <a:buNone/>
            </a:pPr>
            <a:endParaRPr lang="en-US" dirty="0"/>
          </a:p>
          <a:p>
            <a:r>
              <a:rPr lang="en-US" dirty="0"/>
              <a:t>Semester 1  Early September 2020</a:t>
            </a:r>
          </a:p>
          <a:p>
            <a:r>
              <a:rPr lang="en-US" dirty="0"/>
              <a:t>Semester 2  Early January 2021</a:t>
            </a:r>
          </a:p>
          <a:p>
            <a:r>
              <a:rPr lang="en-US" dirty="0"/>
              <a:t>Semester 3  Early September 2021</a:t>
            </a:r>
          </a:p>
          <a:p>
            <a:r>
              <a:rPr lang="en-US" dirty="0"/>
              <a:t>Semester 4  Early January 2022</a:t>
            </a:r>
          </a:p>
          <a:p>
            <a:endParaRPr lang="en-US" dirty="0"/>
          </a:p>
          <a:p>
            <a:r>
              <a:rPr lang="en-US" dirty="0"/>
              <a:t>Whole project ends at the end of the Spring Semester 2021</a:t>
            </a:r>
          </a:p>
        </p:txBody>
      </p:sp>
    </p:spTree>
    <p:extLst>
      <p:ext uri="{BB962C8B-B14F-4D97-AF65-F5344CB8AC3E}">
        <p14:creationId xmlns:p14="http://schemas.microsoft.com/office/powerpoint/2010/main" val="1415546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Teachers Think About PAAC?</a:t>
            </a:r>
          </a:p>
        </p:txBody>
      </p:sp>
      <p:sp>
        <p:nvSpPr>
          <p:cNvPr id="3" name="Content Placeholder 2"/>
          <p:cNvSpPr>
            <a:spLocks noGrp="1"/>
          </p:cNvSpPr>
          <p:nvPr>
            <p:ph idx="1"/>
          </p:nvPr>
        </p:nvSpPr>
        <p:spPr/>
        <p:txBody>
          <a:bodyPr/>
          <a:lstStyle/>
          <a:p>
            <a:r>
              <a:rPr lang="en-US" sz="4000" dirty="0"/>
              <a:t>Angie Dieckmann-Centralia R-6 School District</a:t>
            </a:r>
          </a:p>
          <a:p>
            <a:endParaRPr lang="en-US" dirty="0"/>
          </a:p>
          <a:p>
            <a:endParaRPr lang="en-US" dirty="0"/>
          </a:p>
          <a:p>
            <a:r>
              <a:rPr lang="en-US" sz="3600" dirty="0"/>
              <a:t>Cathy</a:t>
            </a:r>
            <a:r>
              <a:rPr lang="en-US" sz="4000" dirty="0"/>
              <a:t> Roberts-Lakeland</a:t>
            </a:r>
            <a:r>
              <a:rPr lang="en-US" sz="3600" dirty="0"/>
              <a:t> R-3 School District</a:t>
            </a:r>
            <a:r>
              <a:rPr lang="en-US" dirty="0"/>
              <a:t> </a:t>
            </a:r>
          </a:p>
        </p:txBody>
      </p:sp>
    </p:spTree>
    <p:extLst>
      <p:ext uri="{BB962C8B-B14F-4D97-AF65-F5344CB8AC3E}">
        <p14:creationId xmlns:p14="http://schemas.microsoft.com/office/powerpoint/2010/main" val="4127604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Administrators Saying?</a:t>
            </a:r>
          </a:p>
        </p:txBody>
      </p:sp>
      <p:sp>
        <p:nvSpPr>
          <p:cNvPr id="3" name="Content Placeholder 2"/>
          <p:cNvSpPr>
            <a:spLocks noGrp="1"/>
          </p:cNvSpPr>
          <p:nvPr>
            <p:ph idx="1"/>
          </p:nvPr>
        </p:nvSpPr>
        <p:spPr/>
        <p:txBody>
          <a:bodyPr>
            <a:normAutofit/>
          </a:bodyPr>
          <a:lstStyle/>
          <a:p>
            <a:r>
              <a:rPr lang="en-US" sz="3600" dirty="0"/>
              <a:t>Dr. Elizabeth Washington- Director of Special Services, Waynesville R-VI  School District</a:t>
            </a:r>
          </a:p>
          <a:p>
            <a:endParaRPr lang="en-US" sz="3600" dirty="0"/>
          </a:p>
          <a:p>
            <a:r>
              <a:rPr lang="en-US" sz="3600" dirty="0"/>
              <a:t>Dr. Sarah Marriott- Superintendent of Schools and Director of Special Education –Boonville R-1 School District. </a:t>
            </a:r>
          </a:p>
        </p:txBody>
      </p:sp>
    </p:spTree>
    <p:extLst>
      <p:ext uri="{BB962C8B-B14F-4D97-AF65-F5344CB8AC3E}">
        <p14:creationId xmlns:p14="http://schemas.microsoft.com/office/powerpoint/2010/main" val="1214155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and How Can We Start?</a:t>
            </a:r>
          </a:p>
        </p:txBody>
      </p:sp>
      <p:sp>
        <p:nvSpPr>
          <p:cNvPr id="3" name="Content Placeholder 2"/>
          <p:cNvSpPr>
            <a:spLocks noGrp="1"/>
          </p:cNvSpPr>
          <p:nvPr>
            <p:ph idx="1"/>
          </p:nvPr>
        </p:nvSpPr>
        <p:spPr/>
        <p:txBody>
          <a:bodyPr/>
          <a:lstStyle/>
          <a:p>
            <a:r>
              <a:rPr lang="en-US" dirty="0"/>
              <a:t>Contact Project by phone or email to express interest.</a:t>
            </a:r>
          </a:p>
          <a:p>
            <a:r>
              <a:rPr lang="en-US" dirty="0"/>
              <a:t>Registration will begin in March</a:t>
            </a:r>
          </a:p>
          <a:p>
            <a:r>
              <a:rPr lang="en-US" dirty="0"/>
              <a:t>Enrollment ends May 30 (may be a little flexible here)</a:t>
            </a:r>
          </a:p>
          <a:p>
            <a:pPr lvl="1"/>
            <a:r>
              <a:rPr lang="en-US" dirty="0"/>
              <a:t>Includes Teacher Letter of Intent</a:t>
            </a:r>
          </a:p>
          <a:p>
            <a:pPr lvl="1"/>
            <a:r>
              <a:rPr lang="en-US" dirty="0"/>
              <a:t>Includes District Letter of Agreement</a:t>
            </a:r>
          </a:p>
        </p:txBody>
      </p:sp>
    </p:spTree>
    <p:extLst>
      <p:ext uri="{BB962C8B-B14F-4D97-AF65-F5344CB8AC3E}">
        <p14:creationId xmlns:p14="http://schemas.microsoft.com/office/powerpoint/2010/main" val="424238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PAAC</a:t>
            </a:r>
          </a:p>
        </p:txBody>
      </p:sp>
      <p:sp>
        <p:nvSpPr>
          <p:cNvPr id="3" name="Content Placeholder 2"/>
          <p:cNvSpPr>
            <a:spLocks noGrp="1"/>
          </p:cNvSpPr>
          <p:nvPr>
            <p:ph idx="1"/>
          </p:nvPr>
        </p:nvSpPr>
        <p:spPr>
          <a:xfrm>
            <a:off x="1103312" y="1698172"/>
            <a:ext cx="8946541" cy="4550228"/>
          </a:xfrm>
        </p:spPr>
        <p:txBody>
          <a:bodyPr>
            <a:normAutofit fontScale="92500" lnSpcReduction="10000"/>
          </a:bodyPr>
          <a:lstStyle/>
          <a:p>
            <a:r>
              <a:rPr lang="en-US" dirty="0"/>
              <a:t>PAAC (Project ACCESS Autism Credential) is an intensive two year training program which is offered to in-service special education teachers to build their skills in implementing Evidence Based Practices for Autism in their classrooms.</a:t>
            </a:r>
          </a:p>
          <a:p>
            <a:r>
              <a:rPr lang="en-US" dirty="0"/>
              <a:t>It is open only to teachers who hold a Missouri Teaching Certificate in Special Education and who are employed as classroom special education teachers in Missouri Schools.</a:t>
            </a:r>
          </a:p>
          <a:p>
            <a:r>
              <a:rPr lang="en-US" dirty="0"/>
              <a:t>Successful completion of the 2 year training  program leads to  Project ACCESS Autism Credential.</a:t>
            </a:r>
          </a:p>
          <a:p>
            <a:pPr lvl="1"/>
            <a:r>
              <a:rPr lang="en-US" dirty="0"/>
              <a:t> Name will be listed on the DESE website as being so credentialed.</a:t>
            </a:r>
          </a:p>
          <a:p>
            <a:r>
              <a:rPr lang="en-US" dirty="0"/>
              <a:t>Didactic instruction is coupled with intense classroom coaching.</a:t>
            </a:r>
          </a:p>
          <a:p>
            <a:r>
              <a:rPr lang="en-US" dirty="0"/>
              <a:t> It is NOT a teaching certificate, per se.</a:t>
            </a:r>
          </a:p>
          <a:p>
            <a:endParaRPr lang="en-US" dirty="0"/>
          </a:p>
          <a:p>
            <a:endParaRPr lang="en-US" dirty="0"/>
          </a:p>
        </p:txBody>
      </p:sp>
    </p:spTree>
    <p:extLst>
      <p:ext uri="{BB962C8B-B14F-4D97-AF65-F5344CB8AC3E}">
        <p14:creationId xmlns:p14="http://schemas.microsoft.com/office/powerpoint/2010/main" val="4207002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Why Do This Kind of Training?</a:t>
            </a:r>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bwMode="auto">
          <a:xfrm>
            <a:off x="1940767" y="1464906"/>
            <a:ext cx="7735078" cy="5085184"/>
          </a:xfrm>
          <a:prstGeom prst="rect">
            <a:avLst/>
          </a:prstGeom>
          <a:noFill/>
        </p:spPr>
      </p:pic>
    </p:spTree>
    <p:extLst>
      <p:ext uri="{BB962C8B-B14F-4D97-AF65-F5344CB8AC3E}">
        <p14:creationId xmlns:p14="http://schemas.microsoft.com/office/powerpoint/2010/main" val="2577190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May Participate in the Training?</a:t>
            </a:r>
          </a:p>
        </p:txBody>
      </p:sp>
      <p:sp>
        <p:nvSpPr>
          <p:cNvPr id="3" name="Content Placeholder 2"/>
          <p:cNvSpPr>
            <a:spLocks noGrp="1"/>
          </p:cNvSpPr>
          <p:nvPr>
            <p:ph idx="1"/>
          </p:nvPr>
        </p:nvSpPr>
        <p:spPr/>
        <p:txBody>
          <a:bodyPr/>
          <a:lstStyle/>
          <a:p>
            <a:r>
              <a:rPr lang="en-US" dirty="0"/>
              <a:t>Practicing classroom teacher who holds a current valid Missouri Special Education Teaching Certificate.</a:t>
            </a:r>
          </a:p>
          <a:p>
            <a:pPr lvl="1"/>
            <a:r>
              <a:rPr lang="en-US" dirty="0"/>
              <a:t>Must currently be serving at least  2 students with autism in their classroom.</a:t>
            </a:r>
          </a:p>
          <a:p>
            <a:r>
              <a:rPr lang="en-US" dirty="0"/>
              <a:t>Selected and supported by local district special education administrator and building principal.</a:t>
            </a:r>
          </a:p>
          <a:p>
            <a:r>
              <a:rPr lang="en-US" dirty="0"/>
              <a:t>Teacher must be willing and able to complete rigorous graduate level academic work.</a:t>
            </a:r>
          </a:p>
          <a:p>
            <a:r>
              <a:rPr lang="en-US" dirty="0"/>
              <a:t>Teacher must be willing and able to respond positively to coaching.</a:t>
            </a:r>
          </a:p>
        </p:txBody>
      </p:sp>
    </p:spTree>
    <p:extLst>
      <p:ext uri="{BB962C8B-B14F-4D97-AF65-F5344CB8AC3E}">
        <p14:creationId xmlns:p14="http://schemas.microsoft.com/office/powerpoint/2010/main" val="3784650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It?</a:t>
            </a:r>
          </a:p>
        </p:txBody>
      </p:sp>
      <p:sp>
        <p:nvSpPr>
          <p:cNvPr id="3" name="Content Placeholder 2"/>
          <p:cNvSpPr>
            <a:spLocks noGrp="1"/>
          </p:cNvSpPr>
          <p:nvPr>
            <p:ph idx="1"/>
          </p:nvPr>
        </p:nvSpPr>
        <p:spPr/>
        <p:txBody>
          <a:bodyPr>
            <a:normAutofit/>
          </a:bodyPr>
          <a:lstStyle/>
          <a:p>
            <a:r>
              <a:rPr lang="en-US" sz="3200" dirty="0"/>
              <a:t>For the District</a:t>
            </a:r>
          </a:p>
          <a:p>
            <a:pPr lvl="1"/>
            <a:r>
              <a:rPr lang="en-US" sz="2800" dirty="0"/>
              <a:t>Build Local Capacity</a:t>
            </a:r>
          </a:p>
          <a:p>
            <a:pPr lvl="2"/>
            <a:r>
              <a:rPr lang="en-US" sz="2400" dirty="0"/>
              <a:t>Grow your own autism and FBA specialist.</a:t>
            </a:r>
          </a:p>
          <a:p>
            <a:pPr lvl="1"/>
            <a:r>
              <a:rPr lang="en-US" sz="2800" dirty="0"/>
              <a:t>Save money in the long run.</a:t>
            </a:r>
          </a:p>
          <a:p>
            <a:pPr lvl="2"/>
            <a:r>
              <a:rPr lang="en-US" sz="2400" dirty="0"/>
              <a:t>Grow your own autism and FBA Specialist</a:t>
            </a:r>
          </a:p>
          <a:p>
            <a:pPr lvl="1"/>
            <a:r>
              <a:rPr lang="en-US" sz="2800" dirty="0"/>
              <a:t>Serve kids better with Evidence Based Practices</a:t>
            </a:r>
          </a:p>
          <a:p>
            <a:pPr lvl="1"/>
            <a:r>
              <a:rPr lang="en-US" sz="2800" dirty="0"/>
              <a:t>4 1 day conferences (FREE) for the teacher and one  administrator for every teacher registered.</a:t>
            </a:r>
          </a:p>
          <a:p>
            <a:pPr lvl="1"/>
            <a:endParaRPr lang="en-US" sz="2800" dirty="0"/>
          </a:p>
          <a:p>
            <a:pPr lvl="1"/>
            <a:endParaRPr lang="en-US" dirty="0"/>
          </a:p>
        </p:txBody>
      </p:sp>
    </p:spTree>
    <p:extLst>
      <p:ext uri="{BB962C8B-B14F-4D97-AF65-F5344CB8AC3E}">
        <p14:creationId xmlns:p14="http://schemas.microsoft.com/office/powerpoint/2010/main" val="1342564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It?</a:t>
            </a:r>
          </a:p>
        </p:txBody>
      </p:sp>
      <p:sp>
        <p:nvSpPr>
          <p:cNvPr id="3" name="Content Placeholder 2"/>
          <p:cNvSpPr>
            <a:spLocks noGrp="1"/>
          </p:cNvSpPr>
          <p:nvPr>
            <p:ph idx="1"/>
          </p:nvPr>
        </p:nvSpPr>
        <p:spPr>
          <a:xfrm>
            <a:off x="1103312" y="1352550"/>
            <a:ext cx="9507538" cy="4895849"/>
          </a:xfrm>
        </p:spPr>
        <p:txBody>
          <a:bodyPr>
            <a:noAutofit/>
          </a:bodyPr>
          <a:lstStyle/>
          <a:p>
            <a:r>
              <a:rPr lang="en-US" sz="2800" dirty="0"/>
              <a:t>For the Teacher</a:t>
            </a:r>
          </a:p>
          <a:p>
            <a:pPr lvl="1"/>
            <a:r>
              <a:rPr lang="en-US" dirty="0"/>
              <a:t>Be a better teacher</a:t>
            </a:r>
          </a:p>
          <a:p>
            <a:pPr lvl="1"/>
            <a:r>
              <a:rPr lang="en-US" dirty="0"/>
              <a:t>Learn to deal with those challenging behaviors</a:t>
            </a:r>
          </a:p>
          <a:p>
            <a:pPr lvl="1"/>
            <a:r>
              <a:rPr lang="en-US" dirty="0"/>
              <a:t>Opportunity to develop an on-line learning community with people you get to know.</a:t>
            </a:r>
          </a:p>
          <a:p>
            <a:pPr lvl="1"/>
            <a:r>
              <a:rPr lang="en-US" dirty="0"/>
              <a:t>Face to face cohort meetings close to your home.</a:t>
            </a:r>
          </a:p>
          <a:p>
            <a:pPr lvl="1"/>
            <a:r>
              <a:rPr lang="en-US" dirty="0"/>
              <a:t>4 one-day conference with national speakers (FREE)</a:t>
            </a:r>
          </a:p>
          <a:p>
            <a:pPr lvl="1"/>
            <a:r>
              <a:rPr lang="en-US" dirty="0"/>
              <a:t>Get (cheap) graduate credit to move over on the salary schedule (optional)</a:t>
            </a:r>
          </a:p>
          <a:p>
            <a:pPr lvl="1"/>
            <a:r>
              <a:rPr lang="en-US" dirty="0"/>
              <a:t>Get listed on the DESE website as holding the Project ACCESS Autism Credential</a:t>
            </a:r>
          </a:p>
          <a:p>
            <a:pPr lvl="1"/>
            <a:r>
              <a:rPr lang="en-US" dirty="0"/>
              <a:t>Receive  the Autism Certificate from the MSU graduate school</a:t>
            </a:r>
          </a:p>
        </p:txBody>
      </p:sp>
    </p:spTree>
    <p:extLst>
      <p:ext uri="{BB962C8B-B14F-4D97-AF65-F5344CB8AC3E}">
        <p14:creationId xmlns:p14="http://schemas.microsoft.com/office/powerpoint/2010/main" val="2181503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62898"/>
          </a:xfrm>
        </p:spPr>
        <p:txBody>
          <a:bodyPr/>
          <a:lstStyle/>
          <a:p>
            <a:r>
              <a:rPr lang="en-US" dirty="0"/>
              <a:t>How Will it Work?</a:t>
            </a:r>
          </a:p>
        </p:txBody>
      </p:sp>
      <p:sp>
        <p:nvSpPr>
          <p:cNvPr id="3" name="Content Placeholder 2"/>
          <p:cNvSpPr>
            <a:spLocks noGrp="1"/>
          </p:cNvSpPr>
          <p:nvPr>
            <p:ph idx="1"/>
          </p:nvPr>
        </p:nvSpPr>
        <p:spPr>
          <a:xfrm>
            <a:off x="1103312" y="1390262"/>
            <a:ext cx="8946541" cy="4858138"/>
          </a:xfrm>
        </p:spPr>
        <p:txBody>
          <a:bodyPr>
            <a:normAutofit fontScale="62500" lnSpcReduction="20000"/>
          </a:bodyPr>
          <a:lstStyle/>
          <a:p>
            <a:pPr lvl="1"/>
            <a:r>
              <a:rPr lang="en-US" sz="5600" dirty="0"/>
              <a:t>Year 1 (2020-21)</a:t>
            </a:r>
          </a:p>
          <a:p>
            <a:pPr lvl="2"/>
            <a:r>
              <a:rPr lang="en-US" sz="5600" dirty="0"/>
              <a:t>Semester 1</a:t>
            </a:r>
          </a:p>
          <a:p>
            <a:pPr lvl="3"/>
            <a:r>
              <a:rPr lang="en-US" sz="5600" dirty="0"/>
              <a:t>Structure</a:t>
            </a:r>
          </a:p>
          <a:p>
            <a:pPr lvl="4"/>
            <a:r>
              <a:rPr lang="en-US" sz="5600" dirty="0"/>
              <a:t>Summer Kick-off Conference</a:t>
            </a:r>
          </a:p>
          <a:p>
            <a:pPr lvl="4"/>
            <a:r>
              <a:rPr lang="en-US" sz="5600" dirty="0"/>
              <a:t>Monthly regional cohort meetings</a:t>
            </a:r>
          </a:p>
          <a:p>
            <a:pPr lvl="4"/>
            <a:r>
              <a:rPr lang="en-US" sz="5600" dirty="0"/>
              <a:t>On-line AFIRM modules and cohort meetings</a:t>
            </a:r>
          </a:p>
          <a:p>
            <a:pPr lvl="3"/>
            <a:r>
              <a:rPr lang="en-US" sz="5600" dirty="0"/>
              <a:t>Content</a:t>
            </a:r>
          </a:p>
          <a:p>
            <a:pPr lvl="4"/>
            <a:r>
              <a:rPr lang="en-US" sz="5600" dirty="0"/>
              <a:t>Survey of Evidence Based Practices for Autism</a:t>
            </a:r>
          </a:p>
          <a:p>
            <a:pPr lvl="3"/>
            <a:endParaRPr lang="en-US" sz="2000" dirty="0"/>
          </a:p>
          <a:p>
            <a:pPr marL="1828800" lvl="4" indent="0">
              <a:buNone/>
            </a:pPr>
            <a:endParaRPr lang="en-US" dirty="0"/>
          </a:p>
          <a:p>
            <a:pPr lvl="2"/>
            <a:endParaRPr lang="en-US" dirty="0"/>
          </a:p>
        </p:txBody>
      </p:sp>
    </p:spTree>
    <p:extLst>
      <p:ext uri="{BB962C8B-B14F-4D97-AF65-F5344CB8AC3E}">
        <p14:creationId xmlns:p14="http://schemas.microsoft.com/office/powerpoint/2010/main" val="3064357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28213"/>
          </a:xfrm>
        </p:spPr>
        <p:txBody>
          <a:bodyPr/>
          <a:lstStyle/>
          <a:p>
            <a:r>
              <a:rPr lang="en-US" dirty="0"/>
              <a:t>How Will It Work?</a:t>
            </a:r>
          </a:p>
        </p:txBody>
      </p:sp>
      <p:sp>
        <p:nvSpPr>
          <p:cNvPr id="3" name="Content Placeholder 2"/>
          <p:cNvSpPr>
            <a:spLocks noGrp="1"/>
          </p:cNvSpPr>
          <p:nvPr>
            <p:ph idx="1"/>
          </p:nvPr>
        </p:nvSpPr>
        <p:spPr>
          <a:xfrm>
            <a:off x="1103312" y="1306286"/>
            <a:ext cx="8946541" cy="5057192"/>
          </a:xfrm>
        </p:spPr>
        <p:txBody>
          <a:bodyPr>
            <a:noAutofit/>
          </a:bodyPr>
          <a:lstStyle/>
          <a:p>
            <a:pPr lvl="1"/>
            <a:r>
              <a:rPr lang="en-US" sz="3800" dirty="0"/>
              <a:t>Year 1</a:t>
            </a:r>
          </a:p>
          <a:p>
            <a:pPr lvl="2"/>
            <a:r>
              <a:rPr lang="en-US" sz="2800" dirty="0"/>
              <a:t>Semester 2</a:t>
            </a:r>
          </a:p>
          <a:p>
            <a:pPr lvl="3"/>
            <a:r>
              <a:rPr lang="en-US" sz="2400" dirty="0"/>
              <a:t>Structure</a:t>
            </a:r>
          </a:p>
          <a:p>
            <a:pPr lvl="4"/>
            <a:r>
              <a:rPr lang="en-US" sz="2000" dirty="0"/>
              <a:t>Monthly Regional Cohort Meetings</a:t>
            </a:r>
          </a:p>
          <a:p>
            <a:pPr lvl="4"/>
            <a:r>
              <a:rPr lang="en-US" sz="2000" dirty="0"/>
              <a:t>On-line Modules</a:t>
            </a:r>
          </a:p>
          <a:p>
            <a:pPr lvl="4"/>
            <a:r>
              <a:rPr lang="en-US" sz="2000" dirty="0"/>
              <a:t>Classroom coaching</a:t>
            </a:r>
          </a:p>
          <a:p>
            <a:pPr lvl="4"/>
            <a:r>
              <a:rPr lang="en-US" sz="2000" dirty="0"/>
              <a:t>Spring Conference (0ptional)</a:t>
            </a:r>
          </a:p>
          <a:p>
            <a:pPr lvl="3"/>
            <a:r>
              <a:rPr lang="en-US" sz="2800" dirty="0"/>
              <a:t>Content</a:t>
            </a:r>
          </a:p>
          <a:p>
            <a:pPr lvl="4"/>
            <a:r>
              <a:rPr lang="en-US" sz="2000" dirty="0"/>
              <a:t>Principles  &amp; Applications of Applied Behavior Analysis, Functional Behavior Assessment, &amp; Behavior Intervention Plans</a:t>
            </a:r>
          </a:p>
          <a:p>
            <a:endParaRPr lang="en-US" sz="900" dirty="0"/>
          </a:p>
        </p:txBody>
      </p:sp>
    </p:spTree>
    <p:extLst>
      <p:ext uri="{BB962C8B-B14F-4D97-AF65-F5344CB8AC3E}">
        <p14:creationId xmlns:p14="http://schemas.microsoft.com/office/powerpoint/2010/main" val="1956347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Will It Work?</a:t>
            </a:r>
          </a:p>
        </p:txBody>
      </p:sp>
      <p:sp>
        <p:nvSpPr>
          <p:cNvPr id="3" name="Content Placeholder 2"/>
          <p:cNvSpPr>
            <a:spLocks noGrp="1"/>
          </p:cNvSpPr>
          <p:nvPr>
            <p:ph idx="1"/>
          </p:nvPr>
        </p:nvSpPr>
        <p:spPr>
          <a:xfrm>
            <a:off x="1103312" y="1390262"/>
            <a:ext cx="8946541" cy="4858138"/>
          </a:xfrm>
        </p:spPr>
        <p:txBody>
          <a:bodyPr>
            <a:normAutofit/>
          </a:bodyPr>
          <a:lstStyle/>
          <a:p>
            <a:r>
              <a:rPr lang="en-US" sz="3600" dirty="0"/>
              <a:t>Year 2</a:t>
            </a:r>
          </a:p>
          <a:p>
            <a:pPr lvl="1"/>
            <a:r>
              <a:rPr lang="en-US" sz="3200" dirty="0"/>
              <a:t>Semesters 1 &amp; 2</a:t>
            </a:r>
          </a:p>
          <a:p>
            <a:pPr lvl="2"/>
            <a:r>
              <a:rPr lang="en-US" sz="2800" dirty="0"/>
              <a:t>Structure</a:t>
            </a:r>
          </a:p>
          <a:p>
            <a:pPr lvl="3"/>
            <a:r>
              <a:rPr lang="en-US" sz="2000" dirty="0"/>
              <a:t>Monthly Regional Cohort Meetings</a:t>
            </a:r>
          </a:p>
          <a:p>
            <a:pPr lvl="4"/>
            <a:r>
              <a:rPr lang="en-US" sz="2000" dirty="0"/>
              <a:t>Some face to face and some online</a:t>
            </a:r>
          </a:p>
          <a:p>
            <a:pPr lvl="3"/>
            <a:r>
              <a:rPr lang="en-US" sz="2000" dirty="0"/>
              <a:t>Intensive Classroom Coaching</a:t>
            </a:r>
          </a:p>
          <a:p>
            <a:pPr lvl="3"/>
            <a:r>
              <a:rPr lang="en-US" sz="2000" dirty="0"/>
              <a:t>Fall and Spring Conferences (optional)</a:t>
            </a:r>
          </a:p>
          <a:p>
            <a:pPr lvl="2"/>
            <a:r>
              <a:rPr lang="en-US" sz="2800" dirty="0"/>
              <a:t>Content</a:t>
            </a:r>
          </a:p>
          <a:p>
            <a:pPr lvl="3"/>
            <a:r>
              <a:rPr lang="en-US" sz="1800" dirty="0"/>
              <a:t>From IEP to Evidence Based Practice (EBP)</a:t>
            </a:r>
          </a:p>
          <a:p>
            <a:pPr lvl="3"/>
            <a:r>
              <a:rPr lang="en-US" sz="1800" dirty="0"/>
              <a:t>Applications of EBP in the Classroom</a:t>
            </a:r>
          </a:p>
        </p:txBody>
      </p:sp>
    </p:spTree>
    <p:extLst>
      <p:ext uri="{BB962C8B-B14F-4D97-AF65-F5344CB8AC3E}">
        <p14:creationId xmlns:p14="http://schemas.microsoft.com/office/powerpoint/2010/main" val="17256347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8645</TotalTime>
  <Words>1100</Words>
  <Application>Microsoft Office PowerPoint</Application>
  <PresentationFormat>Widescreen</PresentationFormat>
  <Paragraphs>120</Paragraphs>
  <Slides>16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A Statewide Professional Development Program for In-Service Teachers of  Students with Autism: Project ACCESS Autism Credential</vt:lpstr>
      <vt:lpstr>What is PAAC</vt:lpstr>
      <vt:lpstr>Why Do This Kind of Training?</vt:lpstr>
      <vt:lpstr>Who May Participate in the Training?</vt:lpstr>
      <vt:lpstr>Why Do It?</vt:lpstr>
      <vt:lpstr>Why Do It?</vt:lpstr>
      <vt:lpstr>How Will it Work?</vt:lpstr>
      <vt:lpstr>How Will It Work?</vt:lpstr>
      <vt:lpstr>How Will It Work?</vt:lpstr>
      <vt:lpstr>What Does It Cost?</vt:lpstr>
      <vt:lpstr>What are District Obligations?</vt:lpstr>
      <vt:lpstr>What are Teacher Obligations?</vt:lpstr>
      <vt:lpstr>When Will it Start and End?</vt:lpstr>
      <vt:lpstr>What Do Teachers Think About PAAC?</vt:lpstr>
      <vt:lpstr>What are Administrators Saying?</vt:lpstr>
      <vt:lpstr>When and How Can We Start?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ACCESS Autism Credential</dc:title>
  <dc:creator>Smith, Edna</dc:creator>
  <cp:lastModifiedBy>Debbi Magnifico</cp:lastModifiedBy>
  <cp:revision>29</cp:revision>
  <dcterms:created xsi:type="dcterms:W3CDTF">2019-08-27T19:24:16Z</dcterms:created>
  <dcterms:modified xsi:type="dcterms:W3CDTF">2019-09-05T14:28:56Z</dcterms:modified>
</cp:coreProperties>
</file>