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48" r:id="rId2"/>
    <p:sldMasterId id="2147483691" r:id="rId3"/>
    <p:sldMasterId id="2147483694" r:id="rId4"/>
    <p:sldMasterId id="2147483692" r:id="rId5"/>
    <p:sldMasterId id="2147483732" r:id="rId6"/>
  </p:sldMasterIdLst>
  <p:notesMasterIdLst>
    <p:notesMasterId r:id="rId63"/>
  </p:notesMasterIdLst>
  <p:handoutMasterIdLst>
    <p:handoutMasterId r:id="rId64"/>
  </p:handoutMasterIdLst>
  <p:sldIdLst>
    <p:sldId id="774" r:id="rId7"/>
    <p:sldId id="277" r:id="rId8"/>
    <p:sldId id="677" r:id="rId9"/>
    <p:sldId id="823" r:id="rId10"/>
    <p:sldId id="680" r:id="rId11"/>
    <p:sldId id="682" r:id="rId12"/>
    <p:sldId id="683" r:id="rId13"/>
    <p:sldId id="684" r:id="rId14"/>
    <p:sldId id="685" r:id="rId15"/>
    <p:sldId id="686" r:id="rId16"/>
    <p:sldId id="687" r:id="rId17"/>
    <p:sldId id="692" r:id="rId18"/>
    <p:sldId id="693" r:id="rId19"/>
    <p:sldId id="694" r:id="rId20"/>
    <p:sldId id="695" r:id="rId21"/>
    <p:sldId id="696" r:id="rId22"/>
    <p:sldId id="974" r:id="rId23"/>
    <p:sldId id="701" r:id="rId24"/>
    <p:sldId id="702" r:id="rId25"/>
    <p:sldId id="700" r:id="rId26"/>
    <p:sldId id="852" r:id="rId27"/>
    <p:sldId id="918" r:id="rId28"/>
    <p:sldId id="919" r:id="rId29"/>
    <p:sldId id="920" r:id="rId30"/>
    <p:sldId id="972" r:id="rId31"/>
    <p:sldId id="757" r:id="rId32"/>
    <p:sldId id="758" r:id="rId33"/>
    <p:sldId id="759" r:id="rId34"/>
    <p:sldId id="760" r:id="rId35"/>
    <p:sldId id="927" r:id="rId36"/>
    <p:sldId id="921" r:id="rId37"/>
    <p:sldId id="926" r:id="rId38"/>
    <p:sldId id="923" r:id="rId39"/>
    <p:sldId id="924" r:id="rId40"/>
    <p:sldId id="970" r:id="rId41"/>
    <p:sldId id="925" r:id="rId42"/>
    <p:sldId id="858" r:id="rId43"/>
    <p:sldId id="713" r:id="rId44"/>
    <p:sldId id="714" r:id="rId45"/>
    <p:sldId id="762" r:id="rId46"/>
    <p:sldId id="763" r:id="rId47"/>
    <p:sldId id="898" r:id="rId48"/>
    <p:sldId id="900" r:id="rId49"/>
    <p:sldId id="917" r:id="rId50"/>
    <p:sldId id="859" r:id="rId51"/>
    <p:sldId id="765" r:id="rId52"/>
    <p:sldId id="971" r:id="rId53"/>
    <p:sldId id="934" r:id="rId54"/>
    <p:sldId id="767" r:id="rId55"/>
    <p:sldId id="769" r:id="rId56"/>
    <p:sldId id="938" r:id="rId57"/>
    <p:sldId id="941" r:id="rId58"/>
    <p:sldId id="942" r:id="rId59"/>
    <p:sldId id="771" r:id="rId60"/>
    <p:sldId id="928" r:id="rId61"/>
    <p:sldId id="973" r:id="rId62"/>
  </p:sldIdLst>
  <p:sldSz cx="9144000" cy="5143500" type="screen16x9"/>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CA7E"/>
    <a:srgbClr val="33CC33"/>
    <a:srgbClr val="339933"/>
    <a:srgbClr val="003399"/>
    <a:srgbClr val="000000"/>
    <a:srgbClr val="000099"/>
    <a:srgbClr val="463DB9"/>
    <a:srgbClr val="55BF2F"/>
    <a:srgbClr val="FFFFFF"/>
    <a:srgbClr val="2EBB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92" autoAdjust="0"/>
    <p:restoredTop sz="88115" autoAdjust="0"/>
  </p:normalViewPr>
  <p:slideViewPr>
    <p:cSldViewPr>
      <p:cViewPr varScale="1">
        <p:scale>
          <a:sx n="88" d="100"/>
          <a:sy n="88" d="100"/>
        </p:scale>
        <p:origin x="636" y="8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5" d="100"/>
          <a:sy n="65" d="100"/>
        </p:scale>
        <p:origin x="3125" y="6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diagrams/_rels/data12.xml.rels><?xml version="1.0" encoding="UTF-8" standalone="yes"?>
<Relationships xmlns="http://schemas.openxmlformats.org/package/2006/relationships"><Relationship Id="rId1" Type="http://schemas.openxmlformats.org/officeDocument/2006/relationships/image" Target="../media/image75.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7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F442CE-7CF4-481D-A715-B2A483874F50}"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BA9B1B98-84B7-4011-B21D-7262B476B39B}">
      <dgm:prSet phldrT="[Text]" custT="1"/>
      <dgm:spPr>
        <a:solidFill>
          <a:schemeClr val="tx2"/>
        </a:solidFill>
      </dgm:spPr>
      <dgm:t>
        <a:bodyPr/>
        <a:lstStyle/>
        <a:p>
          <a:r>
            <a:rPr lang="en-US" sz="1100" dirty="0">
              <a:latin typeface="Calibri" panose="020F0502020204030204" pitchFamily="34" charset="0"/>
            </a:rPr>
            <a:t>Child Find</a:t>
          </a:r>
        </a:p>
      </dgm:t>
    </dgm:pt>
    <dgm:pt modelId="{9CE3955B-A9C3-46D5-A564-BEBE377916D3}" type="parTrans" cxnId="{46054837-D305-4536-A619-D7C796B986A6}">
      <dgm:prSet/>
      <dgm:spPr/>
      <dgm:t>
        <a:bodyPr/>
        <a:lstStyle/>
        <a:p>
          <a:endParaRPr lang="en-US"/>
        </a:p>
      </dgm:t>
    </dgm:pt>
    <dgm:pt modelId="{A4F26BBB-6943-4E17-B80D-BAEC7FF4539B}" type="sibTrans" cxnId="{46054837-D305-4536-A619-D7C796B986A6}">
      <dgm:prSet/>
      <dgm:spPr/>
      <dgm:t>
        <a:bodyPr/>
        <a:lstStyle/>
        <a:p>
          <a:endParaRPr lang="en-US"/>
        </a:p>
      </dgm:t>
    </dgm:pt>
    <dgm:pt modelId="{57444A20-2CA2-4183-B979-1A746FCF8443}">
      <dgm:prSet phldrT="[Text]" custT="1"/>
      <dgm:spPr>
        <a:solidFill>
          <a:schemeClr val="tx2"/>
        </a:solidFill>
      </dgm:spPr>
      <dgm:t>
        <a:bodyPr/>
        <a:lstStyle/>
        <a:p>
          <a:r>
            <a:rPr lang="en-US" sz="1100" dirty="0">
              <a:latin typeface="Calibri" panose="020F0502020204030204" pitchFamily="34" charset="0"/>
            </a:rPr>
            <a:t>Determine Proportionate Share Amount</a:t>
          </a:r>
        </a:p>
      </dgm:t>
    </dgm:pt>
    <dgm:pt modelId="{68656925-4576-467E-9976-08BEFF15C6F3}" type="parTrans" cxnId="{BCE306BD-D2FB-4E6A-939F-7760B3EBD7A0}">
      <dgm:prSet/>
      <dgm:spPr/>
      <dgm:t>
        <a:bodyPr/>
        <a:lstStyle/>
        <a:p>
          <a:endParaRPr lang="en-US"/>
        </a:p>
      </dgm:t>
    </dgm:pt>
    <dgm:pt modelId="{73F6F89B-0085-4B94-8664-01DA986A44BD}" type="sibTrans" cxnId="{BCE306BD-D2FB-4E6A-939F-7760B3EBD7A0}">
      <dgm:prSet/>
      <dgm:spPr/>
      <dgm:t>
        <a:bodyPr/>
        <a:lstStyle/>
        <a:p>
          <a:endParaRPr lang="en-US"/>
        </a:p>
      </dgm:t>
    </dgm:pt>
    <dgm:pt modelId="{B7379686-F69A-4AA4-8050-3AD70F760FE9}">
      <dgm:prSet phldrT="[Text]" custT="1"/>
      <dgm:spPr>
        <a:solidFill>
          <a:schemeClr val="tx2"/>
        </a:solidFill>
      </dgm:spPr>
      <dgm:t>
        <a:bodyPr/>
        <a:lstStyle/>
        <a:p>
          <a:r>
            <a:rPr lang="en-US" sz="1100" dirty="0">
              <a:latin typeface="Calibri" panose="020F0502020204030204" pitchFamily="34" charset="0"/>
            </a:rPr>
            <a:t>Submit Data</a:t>
          </a:r>
        </a:p>
        <a:p>
          <a:r>
            <a:rPr lang="en-US" sz="1100" dirty="0">
              <a:latin typeface="Calibri" panose="020F0502020204030204" pitchFamily="34" charset="0"/>
            </a:rPr>
            <a:t>December 1</a:t>
          </a:r>
        </a:p>
      </dgm:t>
    </dgm:pt>
    <dgm:pt modelId="{12CBE6AF-E228-4752-8F35-8EEE3245412C}" type="parTrans" cxnId="{853A3989-D4F0-4290-801C-C89C1CC7A54A}">
      <dgm:prSet/>
      <dgm:spPr/>
      <dgm:t>
        <a:bodyPr/>
        <a:lstStyle/>
        <a:p>
          <a:endParaRPr lang="en-US"/>
        </a:p>
      </dgm:t>
    </dgm:pt>
    <dgm:pt modelId="{F02749C8-E50B-4E2B-B229-FB6FB64FEED7}" type="sibTrans" cxnId="{853A3989-D4F0-4290-801C-C89C1CC7A54A}">
      <dgm:prSet/>
      <dgm:spPr/>
      <dgm:t>
        <a:bodyPr/>
        <a:lstStyle/>
        <a:p>
          <a:endParaRPr lang="en-US"/>
        </a:p>
      </dgm:t>
    </dgm:pt>
    <dgm:pt modelId="{1E6005BC-D4D6-4EFB-B5ED-202A72899C3E}">
      <dgm:prSet custT="1"/>
      <dgm:spPr>
        <a:solidFill>
          <a:schemeClr val="tx2"/>
        </a:solidFill>
      </dgm:spPr>
      <dgm:t>
        <a:bodyPr/>
        <a:lstStyle/>
        <a:p>
          <a:r>
            <a:rPr lang="en-US" sz="1100" dirty="0">
              <a:latin typeface="Calibri" panose="020F0502020204030204" pitchFamily="34" charset="0"/>
            </a:rPr>
            <a:t>Consultation</a:t>
          </a:r>
        </a:p>
      </dgm:t>
    </dgm:pt>
    <dgm:pt modelId="{C1F0D114-31A5-4B1D-B201-0DFDC4D5B2AF}" type="parTrans" cxnId="{E4C194F4-E341-4174-BE18-1440463F84A4}">
      <dgm:prSet/>
      <dgm:spPr/>
      <dgm:t>
        <a:bodyPr/>
        <a:lstStyle/>
        <a:p>
          <a:endParaRPr lang="en-US"/>
        </a:p>
      </dgm:t>
    </dgm:pt>
    <dgm:pt modelId="{9DE333BF-36EE-4275-828C-5D6E0B2A4744}" type="sibTrans" cxnId="{E4C194F4-E341-4174-BE18-1440463F84A4}">
      <dgm:prSet/>
      <dgm:spPr/>
      <dgm:t>
        <a:bodyPr/>
        <a:lstStyle/>
        <a:p>
          <a:endParaRPr lang="en-US"/>
        </a:p>
      </dgm:t>
    </dgm:pt>
    <dgm:pt modelId="{962976E8-CA5D-4619-AE33-FE56E1188FEF}">
      <dgm:prSet custT="1"/>
      <dgm:spPr>
        <a:solidFill>
          <a:schemeClr val="tx2"/>
        </a:solidFill>
      </dgm:spPr>
      <dgm:t>
        <a:bodyPr/>
        <a:lstStyle/>
        <a:p>
          <a:r>
            <a:rPr lang="en-US" sz="1100" dirty="0">
              <a:latin typeface="Calibri" panose="020F0502020204030204" pitchFamily="34" charset="0"/>
            </a:rPr>
            <a:t>Budget Proportionate Share</a:t>
          </a:r>
        </a:p>
        <a:p>
          <a:r>
            <a:rPr lang="en-US" sz="1100" dirty="0">
              <a:latin typeface="Calibri" panose="020F0502020204030204" pitchFamily="34" charset="0"/>
            </a:rPr>
            <a:t>July 1</a:t>
          </a:r>
        </a:p>
      </dgm:t>
    </dgm:pt>
    <dgm:pt modelId="{A7FE3B11-DB47-4723-8689-DC7395E62A22}" type="parTrans" cxnId="{FB6104E2-6E98-4D53-BEA0-E8D3D6CD07D2}">
      <dgm:prSet/>
      <dgm:spPr/>
      <dgm:t>
        <a:bodyPr/>
        <a:lstStyle/>
        <a:p>
          <a:endParaRPr lang="en-US"/>
        </a:p>
      </dgm:t>
    </dgm:pt>
    <dgm:pt modelId="{F67CE093-85F5-45CE-9DDB-B9058E740EC6}" type="sibTrans" cxnId="{FB6104E2-6E98-4D53-BEA0-E8D3D6CD07D2}">
      <dgm:prSet/>
      <dgm:spPr/>
      <dgm:t>
        <a:bodyPr/>
        <a:lstStyle/>
        <a:p>
          <a:endParaRPr lang="en-US"/>
        </a:p>
      </dgm:t>
    </dgm:pt>
    <dgm:pt modelId="{620E25D1-68C2-405B-8233-26D6081B22BC}">
      <dgm:prSet custT="1"/>
      <dgm:spPr>
        <a:solidFill>
          <a:schemeClr val="tx2"/>
        </a:solidFill>
      </dgm:spPr>
      <dgm:t>
        <a:bodyPr/>
        <a:lstStyle/>
        <a:p>
          <a:r>
            <a:rPr lang="en-US" sz="1100" dirty="0">
              <a:latin typeface="Calibri" panose="020F0502020204030204" pitchFamily="34" charset="0"/>
            </a:rPr>
            <a:t>Serve</a:t>
          </a:r>
        </a:p>
      </dgm:t>
    </dgm:pt>
    <dgm:pt modelId="{AA957F3A-81A9-41BA-AA4F-07C139AC20AB}" type="parTrans" cxnId="{47E8D597-9C1D-450E-99BB-E0E140F2A4CE}">
      <dgm:prSet/>
      <dgm:spPr/>
      <dgm:t>
        <a:bodyPr/>
        <a:lstStyle/>
        <a:p>
          <a:endParaRPr lang="en-US"/>
        </a:p>
      </dgm:t>
    </dgm:pt>
    <dgm:pt modelId="{566BEA0F-D4E8-482E-B1CD-02C7D883D4BA}" type="sibTrans" cxnId="{47E8D597-9C1D-450E-99BB-E0E140F2A4CE}">
      <dgm:prSet/>
      <dgm:spPr/>
      <dgm:t>
        <a:bodyPr/>
        <a:lstStyle/>
        <a:p>
          <a:endParaRPr lang="en-US"/>
        </a:p>
      </dgm:t>
    </dgm:pt>
    <dgm:pt modelId="{48D19BC7-92F4-4AE2-975F-F1C989364D58}">
      <dgm:prSet custT="1"/>
      <dgm:spPr>
        <a:solidFill>
          <a:schemeClr val="tx2"/>
        </a:solidFill>
      </dgm:spPr>
      <dgm:t>
        <a:bodyPr/>
        <a:lstStyle/>
        <a:p>
          <a:r>
            <a:rPr lang="en-US" sz="1100" dirty="0">
              <a:latin typeface="Calibri" panose="020F0502020204030204" pitchFamily="34" charset="0"/>
            </a:rPr>
            <a:t> Track and Code</a:t>
          </a:r>
        </a:p>
      </dgm:t>
    </dgm:pt>
    <dgm:pt modelId="{04E325D6-950D-4520-9DC7-B6B40B8B97D2}" type="parTrans" cxnId="{3AB125AD-0815-4423-A001-D810A758E2BA}">
      <dgm:prSet/>
      <dgm:spPr/>
      <dgm:t>
        <a:bodyPr/>
        <a:lstStyle/>
        <a:p>
          <a:endParaRPr lang="en-US"/>
        </a:p>
      </dgm:t>
    </dgm:pt>
    <dgm:pt modelId="{8E888772-64C6-40CC-B011-F51183651E25}" type="sibTrans" cxnId="{3AB125AD-0815-4423-A001-D810A758E2BA}">
      <dgm:prSet/>
      <dgm:spPr/>
      <dgm:t>
        <a:bodyPr/>
        <a:lstStyle/>
        <a:p>
          <a:endParaRPr lang="en-US"/>
        </a:p>
      </dgm:t>
    </dgm:pt>
    <dgm:pt modelId="{84C9F624-26C9-40A6-BBCF-2024CBB4ED01}">
      <dgm:prSet phldrT="[Text]" custT="1"/>
      <dgm:spPr>
        <a:solidFill>
          <a:schemeClr val="tx2"/>
        </a:solidFill>
      </dgm:spPr>
      <dgm:t>
        <a:bodyPr/>
        <a:lstStyle/>
        <a:p>
          <a:r>
            <a:rPr lang="en-US" sz="1100" dirty="0">
              <a:latin typeface="Calibri" panose="020F0502020204030204" pitchFamily="34" charset="0"/>
            </a:rPr>
            <a:t>Report Final Costs</a:t>
          </a:r>
        </a:p>
        <a:p>
          <a:r>
            <a:rPr lang="en-US" sz="1100" dirty="0">
              <a:latin typeface="Calibri" panose="020F0502020204030204" pitchFamily="34" charset="0"/>
            </a:rPr>
            <a:t>September 30</a:t>
          </a:r>
        </a:p>
      </dgm:t>
    </dgm:pt>
    <dgm:pt modelId="{FBA17EA3-9204-4A23-BA75-9F1453B04BAB}" type="sibTrans" cxnId="{8E7D5BFA-4CFB-46DE-AC82-38E9F3EACBC5}">
      <dgm:prSet/>
      <dgm:spPr/>
      <dgm:t>
        <a:bodyPr/>
        <a:lstStyle/>
        <a:p>
          <a:endParaRPr lang="en-US"/>
        </a:p>
      </dgm:t>
    </dgm:pt>
    <dgm:pt modelId="{86CFA535-010A-426B-9AB2-B8D45C17B0F7}" type="parTrans" cxnId="{8E7D5BFA-4CFB-46DE-AC82-38E9F3EACBC5}">
      <dgm:prSet/>
      <dgm:spPr/>
      <dgm:t>
        <a:bodyPr/>
        <a:lstStyle/>
        <a:p>
          <a:endParaRPr lang="en-US"/>
        </a:p>
      </dgm:t>
    </dgm:pt>
    <dgm:pt modelId="{6EDF7F97-D88F-4A27-B64E-0E43673C4CD7}">
      <dgm:prSet/>
      <dgm:spPr>
        <a:solidFill>
          <a:schemeClr val="tx2"/>
        </a:solidFill>
      </dgm:spPr>
      <dgm:t>
        <a:bodyPr/>
        <a:lstStyle/>
        <a:p>
          <a:r>
            <a:rPr lang="en-US" dirty="0">
              <a:latin typeface="Calibri" panose="020F0502020204030204" pitchFamily="34" charset="0"/>
            </a:rPr>
            <a:t>Release Unspent Carryover</a:t>
          </a:r>
        </a:p>
        <a:p>
          <a:r>
            <a:rPr lang="en-US" dirty="0">
              <a:latin typeface="Calibri" panose="020F0502020204030204" pitchFamily="34" charset="0"/>
            </a:rPr>
            <a:t>Jan 1-March 1</a:t>
          </a:r>
        </a:p>
      </dgm:t>
    </dgm:pt>
    <dgm:pt modelId="{5BAC5DA0-A770-4514-AC96-78371A74C620}" type="parTrans" cxnId="{39A0DE16-6063-4D88-B88A-FCDC46CB722B}">
      <dgm:prSet/>
      <dgm:spPr/>
      <dgm:t>
        <a:bodyPr/>
        <a:lstStyle/>
        <a:p>
          <a:endParaRPr lang="en-US"/>
        </a:p>
      </dgm:t>
    </dgm:pt>
    <dgm:pt modelId="{D8C1975A-D87A-4617-914C-60EFA9503A63}" type="sibTrans" cxnId="{39A0DE16-6063-4D88-B88A-FCDC46CB722B}">
      <dgm:prSet/>
      <dgm:spPr/>
      <dgm:t>
        <a:bodyPr/>
        <a:lstStyle/>
        <a:p>
          <a:endParaRPr lang="en-US"/>
        </a:p>
      </dgm:t>
    </dgm:pt>
    <dgm:pt modelId="{ECC88C2A-7DFB-43EF-B809-4A7524696394}" type="pres">
      <dgm:prSet presAssocID="{96F442CE-7CF4-481D-A715-B2A483874F50}" presName="cycle" presStyleCnt="0">
        <dgm:presLayoutVars>
          <dgm:dir/>
          <dgm:resizeHandles val="exact"/>
        </dgm:presLayoutVars>
      </dgm:prSet>
      <dgm:spPr/>
    </dgm:pt>
    <dgm:pt modelId="{DD044244-FFA9-4E7E-90C9-E628CF28F206}" type="pres">
      <dgm:prSet presAssocID="{BA9B1B98-84B7-4011-B21D-7262B476B39B}" presName="node" presStyleLbl="node1" presStyleIdx="0" presStyleCnt="9" custScaleY="109670">
        <dgm:presLayoutVars>
          <dgm:bulletEnabled val="1"/>
        </dgm:presLayoutVars>
      </dgm:prSet>
      <dgm:spPr/>
    </dgm:pt>
    <dgm:pt modelId="{7F579C71-05BF-4770-8F2F-FD5F7CBDF878}" type="pres">
      <dgm:prSet presAssocID="{BA9B1B98-84B7-4011-B21D-7262B476B39B}" presName="spNode" presStyleCnt="0"/>
      <dgm:spPr/>
    </dgm:pt>
    <dgm:pt modelId="{FC8978F1-03B3-4E2D-B933-AB9DDA06FD71}" type="pres">
      <dgm:prSet presAssocID="{A4F26BBB-6943-4E17-B80D-BAEC7FF4539B}" presName="sibTrans" presStyleLbl="sibTrans1D1" presStyleIdx="0" presStyleCnt="9"/>
      <dgm:spPr/>
    </dgm:pt>
    <dgm:pt modelId="{CD8396C5-915D-429C-A5FB-89C4F03637EC}" type="pres">
      <dgm:prSet presAssocID="{57444A20-2CA2-4183-B979-1A746FCF8443}" presName="node" presStyleLbl="node1" presStyleIdx="1" presStyleCnt="9" custScaleX="169952" custScaleY="180240">
        <dgm:presLayoutVars>
          <dgm:bulletEnabled val="1"/>
        </dgm:presLayoutVars>
      </dgm:prSet>
      <dgm:spPr/>
    </dgm:pt>
    <dgm:pt modelId="{1464074F-5876-4887-9B9D-D22DD3239B2B}" type="pres">
      <dgm:prSet presAssocID="{57444A20-2CA2-4183-B979-1A746FCF8443}" presName="spNode" presStyleCnt="0"/>
      <dgm:spPr/>
    </dgm:pt>
    <dgm:pt modelId="{5C876718-7EEC-4D34-ABB2-2655DC58E473}" type="pres">
      <dgm:prSet presAssocID="{73F6F89B-0085-4B94-8664-01DA986A44BD}" presName="sibTrans" presStyleLbl="sibTrans1D1" presStyleIdx="1" presStyleCnt="9"/>
      <dgm:spPr/>
    </dgm:pt>
    <dgm:pt modelId="{C39C3B3F-1B98-4D5C-BCB9-441F98A490EC}" type="pres">
      <dgm:prSet presAssocID="{1E6005BC-D4D6-4EFB-B5ED-202A72899C3E}" presName="node" presStyleLbl="node1" presStyleIdx="2" presStyleCnt="9" custScaleX="143229" custScaleY="127734">
        <dgm:presLayoutVars>
          <dgm:bulletEnabled val="1"/>
        </dgm:presLayoutVars>
      </dgm:prSet>
      <dgm:spPr/>
    </dgm:pt>
    <dgm:pt modelId="{1C4CD9E3-1326-4682-B530-C100451F95A6}" type="pres">
      <dgm:prSet presAssocID="{1E6005BC-D4D6-4EFB-B5ED-202A72899C3E}" presName="spNode" presStyleCnt="0"/>
      <dgm:spPr/>
    </dgm:pt>
    <dgm:pt modelId="{16ECFA5D-6C99-434C-A890-0AE3333ED8A4}" type="pres">
      <dgm:prSet presAssocID="{9DE333BF-36EE-4275-828C-5D6E0B2A4744}" presName="sibTrans" presStyleLbl="sibTrans1D1" presStyleIdx="2" presStyleCnt="9"/>
      <dgm:spPr/>
    </dgm:pt>
    <dgm:pt modelId="{9F1644A6-CE77-46D4-9EC5-A5DFBBED843A}" type="pres">
      <dgm:prSet presAssocID="{962976E8-CA5D-4619-AE33-FE56E1188FEF}" presName="node" presStyleLbl="node1" presStyleIdx="3" presStyleCnt="9" custScaleX="146614" custScaleY="181256" custRadScaleRad="102638" custRadScaleInc="-244">
        <dgm:presLayoutVars>
          <dgm:bulletEnabled val="1"/>
        </dgm:presLayoutVars>
      </dgm:prSet>
      <dgm:spPr/>
    </dgm:pt>
    <dgm:pt modelId="{8B3F6058-146E-4CDE-AEEA-1C63E99ED527}" type="pres">
      <dgm:prSet presAssocID="{962976E8-CA5D-4619-AE33-FE56E1188FEF}" presName="spNode" presStyleCnt="0"/>
      <dgm:spPr/>
    </dgm:pt>
    <dgm:pt modelId="{7658B88E-52A4-423D-BD9C-AE4BA086482A}" type="pres">
      <dgm:prSet presAssocID="{F67CE093-85F5-45CE-9DDB-B9058E740EC6}" presName="sibTrans" presStyleLbl="sibTrans1D1" presStyleIdx="3" presStyleCnt="9"/>
      <dgm:spPr/>
    </dgm:pt>
    <dgm:pt modelId="{A48258EF-8FC9-4890-8CB7-16791D17A567}" type="pres">
      <dgm:prSet presAssocID="{620E25D1-68C2-405B-8233-26D6081B22BC}" presName="node" presStyleLbl="node1" presStyleIdx="4" presStyleCnt="9" custScaleY="137054">
        <dgm:presLayoutVars>
          <dgm:bulletEnabled val="1"/>
        </dgm:presLayoutVars>
      </dgm:prSet>
      <dgm:spPr/>
    </dgm:pt>
    <dgm:pt modelId="{A2B16162-66FD-4D6B-B59D-ECAA3C5E8FBA}" type="pres">
      <dgm:prSet presAssocID="{620E25D1-68C2-405B-8233-26D6081B22BC}" presName="spNode" presStyleCnt="0"/>
      <dgm:spPr/>
    </dgm:pt>
    <dgm:pt modelId="{6C523589-AA2E-4428-B6E8-E64AF2B41DE9}" type="pres">
      <dgm:prSet presAssocID="{566BEA0F-D4E8-482E-B1CD-02C7D883D4BA}" presName="sibTrans" presStyleLbl="sibTrans1D1" presStyleIdx="4" presStyleCnt="9"/>
      <dgm:spPr/>
    </dgm:pt>
    <dgm:pt modelId="{3BBDAE7A-82B1-40AC-B9C6-E5C580C72407}" type="pres">
      <dgm:prSet presAssocID="{48D19BC7-92F4-4AE2-975F-F1C989364D58}" presName="node" presStyleLbl="node1" presStyleIdx="5" presStyleCnt="9" custScaleX="123527" custScaleY="152374">
        <dgm:presLayoutVars>
          <dgm:bulletEnabled val="1"/>
        </dgm:presLayoutVars>
      </dgm:prSet>
      <dgm:spPr/>
    </dgm:pt>
    <dgm:pt modelId="{E8C7EA22-3E02-4D04-812F-C21FB391B73F}" type="pres">
      <dgm:prSet presAssocID="{48D19BC7-92F4-4AE2-975F-F1C989364D58}" presName="spNode" presStyleCnt="0"/>
      <dgm:spPr/>
    </dgm:pt>
    <dgm:pt modelId="{90D9BAD9-C98C-4232-BEC1-53AB3BC5051E}" type="pres">
      <dgm:prSet presAssocID="{8E888772-64C6-40CC-B011-F51183651E25}" presName="sibTrans" presStyleLbl="sibTrans1D1" presStyleIdx="5" presStyleCnt="9"/>
      <dgm:spPr/>
    </dgm:pt>
    <dgm:pt modelId="{47B3784D-B675-479B-B153-58704CBED0C9}" type="pres">
      <dgm:prSet presAssocID="{B7379686-F69A-4AA4-8050-3AD70F760FE9}" presName="node" presStyleLbl="node1" presStyleIdx="6" presStyleCnt="9" custScaleX="143241" custScaleY="145322">
        <dgm:presLayoutVars>
          <dgm:bulletEnabled val="1"/>
        </dgm:presLayoutVars>
      </dgm:prSet>
      <dgm:spPr/>
    </dgm:pt>
    <dgm:pt modelId="{3004F37F-8FB6-43AD-8F83-E6970961FFE2}" type="pres">
      <dgm:prSet presAssocID="{B7379686-F69A-4AA4-8050-3AD70F760FE9}" presName="spNode" presStyleCnt="0"/>
      <dgm:spPr/>
    </dgm:pt>
    <dgm:pt modelId="{2F006FC7-2DCB-4A5F-8D0F-519A38639841}" type="pres">
      <dgm:prSet presAssocID="{F02749C8-E50B-4E2B-B229-FB6FB64FEED7}" presName="sibTrans" presStyleLbl="sibTrans1D1" presStyleIdx="6" presStyleCnt="9"/>
      <dgm:spPr/>
    </dgm:pt>
    <dgm:pt modelId="{A0AB2447-B96B-4527-86A0-6CB74CAC6318}" type="pres">
      <dgm:prSet presAssocID="{6EDF7F97-D88F-4A27-B64E-0E43673C4CD7}" presName="node" presStyleLbl="node1" presStyleIdx="7" presStyleCnt="9" custScaleX="149243" custScaleY="203087">
        <dgm:presLayoutVars>
          <dgm:bulletEnabled val="1"/>
        </dgm:presLayoutVars>
      </dgm:prSet>
      <dgm:spPr/>
    </dgm:pt>
    <dgm:pt modelId="{447B0F0A-E0DF-4F01-9A27-7196809385B3}" type="pres">
      <dgm:prSet presAssocID="{6EDF7F97-D88F-4A27-B64E-0E43673C4CD7}" presName="spNode" presStyleCnt="0"/>
      <dgm:spPr/>
    </dgm:pt>
    <dgm:pt modelId="{4CB98CEE-DECF-48F4-AC92-31E44CDF8485}" type="pres">
      <dgm:prSet presAssocID="{D8C1975A-D87A-4617-914C-60EFA9503A63}" presName="sibTrans" presStyleLbl="sibTrans1D1" presStyleIdx="7" presStyleCnt="9"/>
      <dgm:spPr/>
    </dgm:pt>
    <dgm:pt modelId="{061FDCD1-215F-4FAC-9066-5CDC53EABEC3}" type="pres">
      <dgm:prSet presAssocID="{84C9F624-26C9-40A6-BBCF-2024CBB4ED01}" presName="node" presStyleLbl="node1" presStyleIdx="8" presStyleCnt="9" custScaleX="152653" custScaleY="172064" custRadScaleRad="101074" custRadScaleInc="13311">
        <dgm:presLayoutVars>
          <dgm:bulletEnabled val="1"/>
        </dgm:presLayoutVars>
      </dgm:prSet>
      <dgm:spPr/>
    </dgm:pt>
    <dgm:pt modelId="{142225F8-06A8-455A-8679-4B1A7E89F46B}" type="pres">
      <dgm:prSet presAssocID="{84C9F624-26C9-40A6-BBCF-2024CBB4ED01}" presName="spNode" presStyleCnt="0"/>
      <dgm:spPr/>
    </dgm:pt>
    <dgm:pt modelId="{A3A83339-DC5B-45E4-BAF0-8BE28DE99719}" type="pres">
      <dgm:prSet presAssocID="{FBA17EA3-9204-4A23-BA75-9F1453B04BAB}" presName="sibTrans" presStyleLbl="sibTrans1D1" presStyleIdx="8" presStyleCnt="9"/>
      <dgm:spPr/>
    </dgm:pt>
  </dgm:ptLst>
  <dgm:cxnLst>
    <dgm:cxn modelId="{39A0DE16-6063-4D88-B88A-FCDC46CB722B}" srcId="{96F442CE-7CF4-481D-A715-B2A483874F50}" destId="{6EDF7F97-D88F-4A27-B64E-0E43673C4CD7}" srcOrd="7" destOrd="0" parTransId="{5BAC5DA0-A770-4514-AC96-78371A74C620}" sibTransId="{D8C1975A-D87A-4617-914C-60EFA9503A63}"/>
    <dgm:cxn modelId="{1EEBBB1C-B60A-4F1D-B121-5265801C8C83}" type="presOf" srcId="{D8C1975A-D87A-4617-914C-60EFA9503A63}" destId="{4CB98CEE-DECF-48F4-AC92-31E44CDF8485}" srcOrd="0" destOrd="0" presId="urn:microsoft.com/office/officeart/2005/8/layout/cycle5"/>
    <dgm:cxn modelId="{CF291B34-38A0-4628-A048-F6F0E6615107}" type="presOf" srcId="{BA9B1B98-84B7-4011-B21D-7262B476B39B}" destId="{DD044244-FFA9-4E7E-90C9-E628CF28F206}" srcOrd="0" destOrd="0" presId="urn:microsoft.com/office/officeart/2005/8/layout/cycle5"/>
    <dgm:cxn modelId="{46054837-D305-4536-A619-D7C796B986A6}" srcId="{96F442CE-7CF4-481D-A715-B2A483874F50}" destId="{BA9B1B98-84B7-4011-B21D-7262B476B39B}" srcOrd="0" destOrd="0" parTransId="{9CE3955B-A9C3-46D5-A564-BEBE377916D3}" sibTransId="{A4F26BBB-6943-4E17-B80D-BAEC7FF4539B}"/>
    <dgm:cxn modelId="{77D3035D-3A34-4A01-A2BA-36ABD6B7609E}" type="presOf" srcId="{73F6F89B-0085-4B94-8664-01DA986A44BD}" destId="{5C876718-7EEC-4D34-ABB2-2655DC58E473}" srcOrd="0" destOrd="0" presId="urn:microsoft.com/office/officeart/2005/8/layout/cycle5"/>
    <dgm:cxn modelId="{55E31746-E907-4129-9482-0A97E15BFF33}" type="presOf" srcId="{962976E8-CA5D-4619-AE33-FE56E1188FEF}" destId="{9F1644A6-CE77-46D4-9EC5-A5DFBBED843A}" srcOrd="0" destOrd="0" presId="urn:microsoft.com/office/officeart/2005/8/layout/cycle5"/>
    <dgm:cxn modelId="{B82B6D48-91D4-4D5A-A08A-F878B02C4361}" type="presOf" srcId="{96F442CE-7CF4-481D-A715-B2A483874F50}" destId="{ECC88C2A-7DFB-43EF-B809-4A7524696394}" srcOrd="0" destOrd="0" presId="urn:microsoft.com/office/officeart/2005/8/layout/cycle5"/>
    <dgm:cxn modelId="{B81BE46A-3911-4C3F-BA1D-75C77C33423D}" type="presOf" srcId="{FBA17EA3-9204-4A23-BA75-9F1453B04BAB}" destId="{A3A83339-DC5B-45E4-BAF0-8BE28DE99719}" srcOrd="0" destOrd="0" presId="urn:microsoft.com/office/officeart/2005/8/layout/cycle5"/>
    <dgm:cxn modelId="{41A9226B-CCF9-422F-87BC-B97FC780FA58}" type="presOf" srcId="{A4F26BBB-6943-4E17-B80D-BAEC7FF4539B}" destId="{FC8978F1-03B3-4E2D-B933-AB9DDA06FD71}" srcOrd="0" destOrd="0" presId="urn:microsoft.com/office/officeart/2005/8/layout/cycle5"/>
    <dgm:cxn modelId="{2531F66D-4AFE-4956-B584-DC8B4841753F}" type="presOf" srcId="{48D19BC7-92F4-4AE2-975F-F1C989364D58}" destId="{3BBDAE7A-82B1-40AC-B9C6-E5C580C72407}" srcOrd="0" destOrd="0" presId="urn:microsoft.com/office/officeart/2005/8/layout/cycle5"/>
    <dgm:cxn modelId="{93D56276-8F91-4F28-B60D-D53BEA81F14D}" type="presOf" srcId="{620E25D1-68C2-405B-8233-26D6081B22BC}" destId="{A48258EF-8FC9-4890-8CB7-16791D17A567}" srcOrd="0" destOrd="0" presId="urn:microsoft.com/office/officeart/2005/8/layout/cycle5"/>
    <dgm:cxn modelId="{5725C37C-C143-40B5-82F8-2404DABED3CE}" type="presOf" srcId="{B7379686-F69A-4AA4-8050-3AD70F760FE9}" destId="{47B3784D-B675-479B-B153-58704CBED0C9}" srcOrd="0" destOrd="0" presId="urn:microsoft.com/office/officeart/2005/8/layout/cycle5"/>
    <dgm:cxn modelId="{0D682680-F5F0-42FA-8E99-13FB302820D5}" type="presOf" srcId="{566BEA0F-D4E8-482E-B1CD-02C7D883D4BA}" destId="{6C523589-AA2E-4428-B6E8-E64AF2B41DE9}" srcOrd="0" destOrd="0" presId="urn:microsoft.com/office/officeart/2005/8/layout/cycle5"/>
    <dgm:cxn modelId="{853A3989-D4F0-4290-801C-C89C1CC7A54A}" srcId="{96F442CE-7CF4-481D-A715-B2A483874F50}" destId="{B7379686-F69A-4AA4-8050-3AD70F760FE9}" srcOrd="6" destOrd="0" parTransId="{12CBE6AF-E228-4752-8F35-8EEE3245412C}" sibTransId="{F02749C8-E50B-4E2B-B229-FB6FB64FEED7}"/>
    <dgm:cxn modelId="{DFEE7D92-8F4F-4CAB-BC51-2CF95BF550EC}" type="presOf" srcId="{9DE333BF-36EE-4275-828C-5D6E0B2A4744}" destId="{16ECFA5D-6C99-434C-A890-0AE3333ED8A4}" srcOrd="0" destOrd="0" presId="urn:microsoft.com/office/officeart/2005/8/layout/cycle5"/>
    <dgm:cxn modelId="{47E8D597-9C1D-450E-99BB-E0E140F2A4CE}" srcId="{96F442CE-7CF4-481D-A715-B2A483874F50}" destId="{620E25D1-68C2-405B-8233-26D6081B22BC}" srcOrd="4" destOrd="0" parTransId="{AA957F3A-81A9-41BA-AA4F-07C139AC20AB}" sibTransId="{566BEA0F-D4E8-482E-B1CD-02C7D883D4BA}"/>
    <dgm:cxn modelId="{3AB125AD-0815-4423-A001-D810A758E2BA}" srcId="{96F442CE-7CF4-481D-A715-B2A483874F50}" destId="{48D19BC7-92F4-4AE2-975F-F1C989364D58}" srcOrd="5" destOrd="0" parTransId="{04E325D6-950D-4520-9DC7-B6B40B8B97D2}" sibTransId="{8E888772-64C6-40CC-B011-F51183651E25}"/>
    <dgm:cxn modelId="{9FABF9B4-2C7A-4059-B67D-51244CC89361}" type="presOf" srcId="{84C9F624-26C9-40A6-BBCF-2024CBB4ED01}" destId="{061FDCD1-215F-4FAC-9066-5CDC53EABEC3}" srcOrd="0" destOrd="0" presId="urn:microsoft.com/office/officeart/2005/8/layout/cycle5"/>
    <dgm:cxn modelId="{A45951B7-1F81-4330-96AD-0B42BAF398B0}" type="presOf" srcId="{8E888772-64C6-40CC-B011-F51183651E25}" destId="{90D9BAD9-C98C-4232-BEC1-53AB3BC5051E}" srcOrd="0" destOrd="0" presId="urn:microsoft.com/office/officeart/2005/8/layout/cycle5"/>
    <dgm:cxn modelId="{BCE306BD-D2FB-4E6A-939F-7760B3EBD7A0}" srcId="{96F442CE-7CF4-481D-A715-B2A483874F50}" destId="{57444A20-2CA2-4183-B979-1A746FCF8443}" srcOrd="1" destOrd="0" parTransId="{68656925-4576-467E-9976-08BEFF15C6F3}" sibTransId="{73F6F89B-0085-4B94-8664-01DA986A44BD}"/>
    <dgm:cxn modelId="{90FAC8BF-C170-4B10-BBDD-BA0C6D7A1A45}" type="presOf" srcId="{F67CE093-85F5-45CE-9DDB-B9058E740EC6}" destId="{7658B88E-52A4-423D-BD9C-AE4BA086482A}" srcOrd="0" destOrd="0" presId="urn:microsoft.com/office/officeart/2005/8/layout/cycle5"/>
    <dgm:cxn modelId="{CEBE7FC8-E53B-42C1-AE44-5F442F01E5EA}" type="presOf" srcId="{6EDF7F97-D88F-4A27-B64E-0E43673C4CD7}" destId="{A0AB2447-B96B-4527-86A0-6CB74CAC6318}" srcOrd="0" destOrd="0" presId="urn:microsoft.com/office/officeart/2005/8/layout/cycle5"/>
    <dgm:cxn modelId="{BA9037CB-C9AB-4EB0-A4C3-7BD3D637FD92}" type="presOf" srcId="{57444A20-2CA2-4183-B979-1A746FCF8443}" destId="{CD8396C5-915D-429C-A5FB-89C4F03637EC}" srcOrd="0" destOrd="0" presId="urn:microsoft.com/office/officeart/2005/8/layout/cycle5"/>
    <dgm:cxn modelId="{FB6104E2-6E98-4D53-BEA0-E8D3D6CD07D2}" srcId="{96F442CE-7CF4-481D-A715-B2A483874F50}" destId="{962976E8-CA5D-4619-AE33-FE56E1188FEF}" srcOrd="3" destOrd="0" parTransId="{A7FE3B11-DB47-4723-8689-DC7395E62A22}" sibTransId="{F67CE093-85F5-45CE-9DDB-B9058E740EC6}"/>
    <dgm:cxn modelId="{8AF14EE3-436D-479D-B4BE-FB05CCB196B7}" type="presOf" srcId="{F02749C8-E50B-4E2B-B229-FB6FB64FEED7}" destId="{2F006FC7-2DCB-4A5F-8D0F-519A38639841}" srcOrd="0" destOrd="0" presId="urn:microsoft.com/office/officeart/2005/8/layout/cycle5"/>
    <dgm:cxn modelId="{E4C194F4-E341-4174-BE18-1440463F84A4}" srcId="{96F442CE-7CF4-481D-A715-B2A483874F50}" destId="{1E6005BC-D4D6-4EFB-B5ED-202A72899C3E}" srcOrd="2" destOrd="0" parTransId="{C1F0D114-31A5-4B1D-B201-0DFDC4D5B2AF}" sibTransId="{9DE333BF-36EE-4275-828C-5D6E0B2A4744}"/>
    <dgm:cxn modelId="{9540A3F8-6BB5-42E9-9A43-644566A44664}" type="presOf" srcId="{1E6005BC-D4D6-4EFB-B5ED-202A72899C3E}" destId="{C39C3B3F-1B98-4D5C-BCB9-441F98A490EC}" srcOrd="0" destOrd="0" presId="urn:microsoft.com/office/officeart/2005/8/layout/cycle5"/>
    <dgm:cxn modelId="{8E7D5BFA-4CFB-46DE-AC82-38E9F3EACBC5}" srcId="{96F442CE-7CF4-481D-A715-B2A483874F50}" destId="{84C9F624-26C9-40A6-BBCF-2024CBB4ED01}" srcOrd="8" destOrd="0" parTransId="{86CFA535-010A-426B-9AB2-B8D45C17B0F7}" sibTransId="{FBA17EA3-9204-4A23-BA75-9F1453B04BAB}"/>
    <dgm:cxn modelId="{8A4EB06F-0351-4EDE-958D-785C8653AAED}" type="presParOf" srcId="{ECC88C2A-7DFB-43EF-B809-4A7524696394}" destId="{DD044244-FFA9-4E7E-90C9-E628CF28F206}" srcOrd="0" destOrd="0" presId="urn:microsoft.com/office/officeart/2005/8/layout/cycle5"/>
    <dgm:cxn modelId="{0B414677-0300-4FF7-821B-8A7CEE14D56F}" type="presParOf" srcId="{ECC88C2A-7DFB-43EF-B809-4A7524696394}" destId="{7F579C71-05BF-4770-8F2F-FD5F7CBDF878}" srcOrd="1" destOrd="0" presId="urn:microsoft.com/office/officeart/2005/8/layout/cycle5"/>
    <dgm:cxn modelId="{AD6D85D9-52F3-4ED9-8C13-F270A4EFDEEA}" type="presParOf" srcId="{ECC88C2A-7DFB-43EF-B809-4A7524696394}" destId="{FC8978F1-03B3-4E2D-B933-AB9DDA06FD71}" srcOrd="2" destOrd="0" presId="urn:microsoft.com/office/officeart/2005/8/layout/cycle5"/>
    <dgm:cxn modelId="{A1F8DDEE-8F08-412B-8985-614E89638278}" type="presParOf" srcId="{ECC88C2A-7DFB-43EF-B809-4A7524696394}" destId="{CD8396C5-915D-429C-A5FB-89C4F03637EC}" srcOrd="3" destOrd="0" presId="urn:microsoft.com/office/officeart/2005/8/layout/cycle5"/>
    <dgm:cxn modelId="{5C080557-EBDC-4D4B-941A-F7AC062A057B}" type="presParOf" srcId="{ECC88C2A-7DFB-43EF-B809-4A7524696394}" destId="{1464074F-5876-4887-9B9D-D22DD3239B2B}" srcOrd="4" destOrd="0" presId="urn:microsoft.com/office/officeart/2005/8/layout/cycle5"/>
    <dgm:cxn modelId="{12FCB2F1-1D0B-4A4B-8E74-95CD6A831539}" type="presParOf" srcId="{ECC88C2A-7DFB-43EF-B809-4A7524696394}" destId="{5C876718-7EEC-4D34-ABB2-2655DC58E473}" srcOrd="5" destOrd="0" presId="urn:microsoft.com/office/officeart/2005/8/layout/cycle5"/>
    <dgm:cxn modelId="{8713017F-DDB4-4C48-89A2-E321E96BE0D2}" type="presParOf" srcId="{ECC88C2A-7DFB-43EF-B809-4A7524696394}" destId="{C39C3B3F-1B98-4D5C-BCB9-441F98A490EC}" srcOrd="6" destOrd="0" presId="urn:microsoft.com/office/officeart/2005/8/layout/cycle5"/>
    <dgm:cxn modelId="{F4D71F50-7046-4392-B6BB-BEB4D80F7E7B}" type="presParOf" srcId="{ECC88C2A-7DFB-43EF-B809-4A7524696394}" destId="{1C4CD9E3-1326-4682-B530-C100451F95A6}" srcOrd="7" destOrd="0" presId="urn:microsoft.com/office/officeart/2005/8/layout/cycle5"/>
    <dgm:cxn modelId="{0CFD7789-8E31-4EC3-A590-1ACB7BD19137}" type="presParOf" srcId="{ECC88C2A-7DFB-43EF-B809-4A7524696394}" destId="{16ECFA5D-6C99-434C-A890-0AE3333ED8A4}" srcOrd="8" destOrd="0" presId="urn:microsoft.com/office/officeart/2005/8/layout/cycle5"/>
    <dgm:cxn modelId="{F5949EE1-1FC9-41AF-B81C-ED742E317CAA}" type="presParOf" srcId="{ECC88C2A-7DFB-43EF-B809-4A7524696394}" destId="{9F1644A6-CE77-46D4-9EC5-A5DFBBED843A}" srcOrd="9" destOrd="0" presId="urn:microsoft.com/office/officeart/2005/8/layout/cycle5"/>
    <dgm:cxn modelId="{6092C8FB-32D8-46EE-81D8-9F77D0132403}" type="presParOf" srcId="{ECC88C2A-7DFB-43EF-B809-4A7524696394}" destId="{8B3F6058-146E-4CDE-AEEA-1C63E99ED527}" srcOrd="10" destOrd="0" presId="urn:microsoft.com/office/officeart/2005/8/layout/cycle5"/>
    <dgm:cxn modelId="{0F23D700-4C33-4017-8436-F87FFFC600CB}" type="presParOf" srcId="{ECC88C2A-7DFB-43EF-B809-4A7524696394}" destId="{7658B88E-52A4-423D-BD9C-AE4BA086482A}" srcOrd="11" destOrd="0" presId="urn:microsoft.com/office/officeart/2005/8/layout/cycle5"/>
    <dgm:cxn modelId="{ED5FBF25-30C1-4A49-993C-63FEA5E4B5B3}" type="presParOf" srcId="{ECC88C2A-7DFB-43EF-B809-4A7524696394}" destId="{A48258EF-8FC9-4890-8CB7-16791D17A567}" srcOrd="12" destOrd="0" presId="urn:microsoft.com/office/officeart/2005/8/layout/cycle5"/>
    <dgm:cxn modelId="{E613CC11-C3DD-45C6-BFD7-17857E8F69DD}" type="presParOf" srcId="{ECC88C2A-7DFB-43EF-B809-4A7524696394}" destId="{A2B16162-66FD-4D6B-B59D-ECAA3C5E8FBA}" srcOrd="13" destOrd="0" presId="urn:microsoft.com/office/officeart/2005/8/layout/cycle5"/>
    <dgm:cxn modelId="{1364BD91-1285-4692-8B1A-720C6BF7ECCC}" type="presParOf" srcId="{ECC88C2A-7DFB-43EF-B809-4A7524696394}" destId="{6C523589-AA2E-4428-B6E8-E64AF2B41DE9}" srcOrd="14" destOrd="0" presId="urn:microsoft.com/office/officeart/2005/8/layout/cycle5"/>
    <dgm:cxn modelId="{8CA84A34-29ED-4819-AD68-FE725DB2E098}" type="presParOf" srcId="{ECC88C2A-7DFB-43EF-B809-4A7524696394}" destId="{3BBDAE7A-82B1-40AC-B9C6-E5C580C72407}" srcOrd="15" destOrd="0" presId="urn:microsoft.com/office/officeart/2005/8/layout/cycle5"/>
    <dgm:cxn modelId="{2EFE8768-89D6-4C93-8447-FC6DD4B0FA65}" type="presParOf" srcId="{ECC88C2A-7DFB-43EF-B809-4A7524696394}" destId="{E8C7EA22-3E02-4D04-812F-C21FB391B73F}" srcOrd="16" destOrd="0" presId="urn:microsoft.com/office/officeart/2005/8/layout/cycle5"/>
    <dgm:cxn modelId="{1938BC43-92F3-4496-880B-A85580F6B250}" type="presParOf" srcId="{ECC88C2A-7DFB-43EF-B809-4A7524696394}" destId="{90D9BAD9-C98C-4232-BEC1-53AB3BC5051E}" srcOrd="17" destOrd="0" presId="urn:microsoft.com/office/officeart/2005/8/layout/cycle5"/>
    <dgm:cxn modelId="{7185F3DC-6B49-4C91-868D-6551091D0570}" type="presParOf" srcId="{ECC88C2A-7DFB-43EF-B809-4A7524696394}" destId="{47B3784D-B675-479B-B153-58704CBED0C9}" srcOrd="18" destOrd="0" presId="urn:microsoft.com/office/officeart/2005/8/layout/cycle5"/>
    <dgm:cxn modelId="{A537068A-4746-46F1-B454-D6A8FE06B5FF}" type="presParOf" srcId="{ECC88C2A-7DFB-43EF-B809-4A7524696394}" destId="{3004F37F-8FB6-43AD-8F83-E6970961FFE2}" srcOrd="19" destOrd="0" presId="urn:microsoft.com/office/officeart/2005/8/layout/cycle5"/>
    <dgm:cxn modelId="{B26AFE67-E681-4F00-AD10-9F73831ACC28}" type="presParOf" srcId="{ECC88C2A-7DFB-43EF-B809-4A7524696394}" destId="{2F006FC7-2DCB-4A5F-8D0F-519A38639841}" srcOrd="20" destOrd="0" presId="urn:microsoft.com/office/officeart/2005/8/layout/cycle5"/>
    <dgm:cxn modelId="{D9D661FE-C1F9-46E2-B721-69C1D946D13D}" type="presParOf" srcId="{ECC88C2A-7DFB-43EF-B809-4A7524696394}" destId="{A0AB2447-B96B-4527-86A0-6CB74CAC6318}" srcOrd="21" destOrd="0" presId="urn:microsoft.com/office/officeart/2005/8/layout/cycle5"/>
    <dgm:cxn modelId="{BDCF83E8-CE35-43C4-9750-C4EFDEED59AA}" type="presParOf" srcId="{ECC88C2A-7DFB-43EF-B809-4A7524696394}" destId="{447B0F0A-E0DF-4F01-9A27-7196809385B3}" srcOrd="22" destOrd="0" presId="urn:microsoft.com/office/officeart/2005/8/layout/cycle5"/>
    <dgm:cxn modelId="{36CAF19A-710B-478F-A08E-E0AF7A3FFF15}" type="presParOf" srcId="{ECC88C2A-7DFB-43EF-B809-4A7524696394}" destId="{4CB98CEE-DECF-48F4-AC92-31E44CDF8485}" srcOrd="23" destOrd="0" presId="urn:microsoft.com/office/officeart/2005/8/layout/cycle5"/>
    <dgm:cxn modelId="{F1A149B8-7A46-4AEC-BD23-CCC0D43E39A3}" type="presParOf" srcId="{ECC88C2A-7DFB-43EF-B809-4A7524696394}" destId="{061FDCD1-215F-4FAC-9066-5CDC53EABEC3}" srcOrd="24" destOrd="0" presId="urn:microsoft.com/office/officeart/2005/8/layout/cycle5"/>
    <dgm:cxn modelId="{D3AF78C1-A41D-4A5F-8D09-F3EAB032B0B6}" type="presParOf" srcId="{ECC88C2A-7DFB-43EF-B809-4A7524696394}" destId="{142225F8-06A8-455A-8679-4B1A7E89F46B}" srcOrd="25" destOrd="0" presId="urn:microsoft.com/office/officeart/2005/8/layout/cycle5"/>
    <dgm:cxn modelId="{E7E18C4B-292F-4EC2-B60B-DCAE72EBF112}" type="presParOf" srcId="{ECC88C2A-7DFB-43EF-B809-4A7524696394}" destId="{A3A83339-DC5B-45E4-BAF0-8BE28DE99719}" srcOrd="26"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9FB837F-6158-4213-9F69-4DB58370372A}" type="doc">
      <dgm:prSet loTypeId="urn:microsoft.com/office/officeart/2005/8/layout/hProcess11" loCatId="process" qsTypeId="urn:microsoft.com/office/officeart/2005/8/quickstyle/simple1" qsCatId="simple" csTypeId="urn:microsoft.com/office/officeart/2005/8/colors/accent1_2" csCatId="accent1" phldr="1"/>
      <dgm:spPr/>
    </dgm:pt>
    <dgm:pt modelId="{C9BB4877-8F02-4F1C-9D7D-706B9DDDE263}">
      <dgm:prSet phldrT="[Text]"/>
      <dgm:spPr/>
      <dgm:t>
        <a:bodyPr/>
        <a:lstStyle/>
        <a:p>
          <a:pPr algn="l"/>
          <a:r>
            <a:rPr lang="en-US" dirty="0"/>
            <a:t>ASBR (All Expenditures)</a:t>
          </a:r>
        </a:p>
      </dgm:t>
    </dgm:pt>
    <dgm:pt modelId="{B68078B8-849D-467E-8A1B-80BFE28AC5E8}" type="parTrans" cxnId="{763DF93A-0C42-468E-AF91-6557D50434BB}">
      <dgm:prSet/>
      <dgm:spPr/>
      <dgm:t>
        <a:bodyPr/>
        <a:lstStyle/>
        <a:p>
          <a:endParaRPr lang="en-US"/>
        </a:p>
      </dgm:t>
    </dgm:pt>
    <dgm:pt modelId="{FD525EB9-5567-4EA3-B846-0EFC33CCA4B2}" type="sibTrans" cxnId="{763DF93A-0C42-468E-AF91-6557D50434BB}">
      <dgm:prSet/>
      <dgm:spPr/>
      <dgm:t>
        <a:bodyPr/>
        <a:lstStyle/>
        <a:p>
          <a:endParaRPr lang="en-US"/>
        </a:p>
      </dgm:t>
    </dgm:pt>
    <dgm:pt modelId="{F2557BC8-584C-4D56-898D-761AD6B9F44B}" type="pres">
      <dgm:prSet presAssocID="{39FB837F-6158-4213-9F69-4DB58370372A}" presName="Name0" presStyleCnt="0">
        <dgm:presLayoutVars>
          <dgm:dir/>
          <dgm:resizeHandles val="exact"/>
        </dgm:presLayoutVars>
      </dgm:prSet>
      <dgm:spPr/>
    </dgm:pt>
    <dgm:pt modelId="{786FB42D-6B7F-4FEE-A66E-EF5DBB778BE6}" type="pres">
      <dgm:prSet presAssocID="{39FB837F-6158-4213-9F69-4DB58370372A}" presName="arrow" presStyleLbl="bgShp" presStyleIdx="0" presStyleCnt="1"/>
      <dgm:spPr/>
    </dgm:pt>
    <dgm:pt modelId="{A74A3D54-BD93-43B5-9831-4ABBBA19D785}" type="pres">
      <dgm:prSet presAssocID="{39FB837F-6158-4213-9F69-4DB58370372A}" presName="points" presStyleCnt="0"/>
      <dgm:spPr/>
    </dgm:pt>
    <dgm:pt modelId="{874A50A2-AB94-4428-A2B2-88332C372532}" type="pres">
      <dgm:prSet presAssocID="{C9BB4877-8F02-4F1C-9D7D-706B9DDDE263}" presName="compositeA" presStyleCnt="0"/>
      <dgm:spPr/>
    </dgm:pt>
    <dgm:pt modelId="{A8EE7B07-5159-4783-9B40-76AEDF15F4E8}" type="pres">
      <dgm:prSet presAssocID="{C9BB4877-8F02-4F1C-9D7D-706B9DDDE263}" presName="textA" presStyleLbl="revTx" presStyleIdx="0" presStyleCnt="1" custLinFactNeighborX="69" custLinFactNeighborY="31580">
        <dgm:presLayoutVars>
          <dgm:bulletEnabled val="1"/>
        </dgm:presLayoutVars>
      </dgm:prSet>
      <dgm:spPr/>
    </dgm:pt>
    <dgm:pt modelId="{91AFC20C-AFD1-45CB-B255-FFACD3E553F8}" type="pres">
      <dgm:prSet presAssocID="{C9BB4877-8F02-4F1C-9D7D-706B9DDDE263}" presName="circleA" presStyleLbl="node1" presStyleIdx="0" presStyleCnt="1"/>
      <dgm:spPr/>
    </dgm:pt>
    <dgm:pt modelId="{CF03CD33-642F-4AAA-8419-4A0526237E02}" type="pres">
      <dgm:prSet presAssocID="{C9BB4877-8F02-4F1C-9D7D-706B9DDDE263}" presName="spaceA" presStyleCnt="0"/>
      <dgm:spPr/>
    </dgm:pt>
  </dgm:ptLst>
  <dgm:cxnLst>
    <dgm:cxn modelId="{763DF93A-0C42-468E-AF91-6557D50434BB}" srcId="{39FB837F-6158-4213-9F69-4DB58370372A}" destId="{C9BB4877-8F02-4F1C-9D7D-706B9DDDE263}" srcOrd="0" destOrd="0" parTransId="{B68078B8-849D-467E-8A1B-80BFE28AC5E8}" sibTransId="{FD525EB9-5567-4EA3-B846-0EFC33CCA4B2}"/>
    <dgm:cxn modelId="{44EB86C7-9FC6-468E-BF20-F3F0551C1E61}" type="presOf" srcId="{C9BB4877-8F02-4F1C-9D7D-706B9DDDE263}" destId="{A8EE7B07-5159-4783-9B40-76AEDF15F4E8}" srcOrd="0" destOrd="0" presId="urn:microsoft.com/office/officeart/2005/8/layout/hProcess11"/>
    <dgm:cxn modelId="{B5D27BDA-AFB8-4674-A934-C0D4C046E575}" type="presOf" srcId="{39FB837F-6158-4213-9F69-4DB58370372A}" destId="{F2557BC8-584C-4D56-898D-761AD6B9F44B}" srcOrd="0" destOrd="0" presId="urn:microsoft.com/office/officeart/2005/8/layout/hProcess11"/>
    <dgm:cxn modelId="{E23C5320-17AA-429C-A29A-E13BFD311D85}" type="presParOf" srcId="{F2557BC8-584C-4D56-898D-761AD6B9F44B}" destId="{786FB42D-6B7F-4FEE-A66E-EF5DBB778BE6}" srcOrd="0" destOrd="0" presId="urn:microsoft.com/office/officeart/2005/8/layout/hProcess11"/>
    <dgm:cxn modelId="{B3A91E1E-B4BE-4C4D-B8F8-2177641FCD37}" type="presParOf" srcId="{F2557BC8-584C-4D56-898D-761AD6B9F44B}" destId="{A74A3D54-BD93-43B5-9831-4ABBBA19D785}" srcOrd="1" destOrd="0" presId="urn:microsoft.com/office/officeart/2005/8/layout/hProcess11"/>
    <dgm:cxn modelId="{1239BEF5-5CE0-4DE9-949F-85B7FC062E89}" type="presParOf" srcId="{A74A3D54-BD93-43B5-9831-4ABBBA19D785}" destId="{874A50A2-AB94-4428-A2B2-88332C372532}" srcOrd="0" destOrd="0" presId="urn:microsoft.com/office/officeart/2005/8/layout/hProcess11"/>
    <dgm:cxn modelId="{B05F83B6-A2A4-4477-B402-25702851E198}" type="presParOf" srcId="{874A50A2-AB94-4428-A2B2-88332C372532}" destId="{A8EE7B07-5159-4783-9B40-76AEDF15F4E8}" srcOrd="0" destOrd="0" presId="urn:microsoft.com/office/officeart/2005/8/layout/hProcess11"/>
    <dgm:cxn modelId="{4B1E1A08-982D-4B77-A9B8-EED7051AA088}" type="presParOf" srcId="{874A50A2-AB94-4428-A2B2-88332C372532}" destId="{91AFC20C-AFD1-45CB-B255-FFACD3E553F8}" srcOrd="1" destOrd="0" presId="urn:microsoft.com/office/officeart/2005/8/layout/hProcess11"/>
    <dgm:cxn modelId="{AF5FC038-4CA2-40FA-AE19-E453489293F2}" type="presParOf" srcId="{874A50A2-AB94-4428-A2B2-88332C372532}" destId="{CF03CD33-642F-4AAA-8419-4A0526237E0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9FB837F-6158-4213-9F69-4DB58370372A}" type="doc">
      <dgm:prSet loTypeId="urn:microsoft.com/office/officeart/2005/8/layout/hProcess11" loCatId="process" qsTypeId="urn:microsoft.com/office/officeart/2005/8/quickstyle/simple1" qsCatId="simple" csTypeId="urn:microsoft.com/office/officeart/2005/8/colors/accent1_2" csCatId="accent1" phldr="1"/>
      <dgm:spPr/>
    </dgm:pt>
    <dgm:pt modelId="{C9BB4877-8F02-4F1C-9D7D-706B9DDDE263}">
      <dgm:prSet phldrT="[Text]"/>
      <dgm:spPr/>
      <dgm:t>
        <a:bodyPr/>
        <a:lstStyle/>
        <a:p>
          <a:pPr algn="l"/>
          <a:r>
            <a:rPr lang="en-US" dirty="0"/>
            <a:t>ECSE and Part B FER - Federal</a:t>
          </a:r>
        </a:p>
      </dgm:t>
    </dgm:pt>
    <dgm:pt modelId="{B68078B8-849D-467E-8A1B-80BFE28AC5E8}" type="parTrans" cxnId="{763DF93A-0C42-468E-AF91-6557D50434BB}">
      <dgm:prSet/>
      <dgm:spPr/>
      <dgm:t>
        <a:bodyPr/>
        <a:lstStyle/>
        <a:p>
          <a:endParaRPr lang="en-US"/>
        </a:p>
      </dgm:t>
    </dgm:pt>
    <dgm:pt modelId="{FD525EB9-5567-4EA3-B846-0EFC33CCA4B2}" type="sibTrans" cxnId="{763DF93A-0C42-468E-AF91-6557D50434BB}">
      <dgm:prSet/>
      <dgm:spPr/>
      <dgm:t>
        <a:bodyPr/>
        <a:lstStyle/>
        <a:p>
          <a:endParaRPr lang="en-US"/>
        </a:p>
      </dgm:t>
    </dgm:pt>
    <dgm:pt modelId="{F2557BC8-584C-4D56-898D-761AD6B9F44B}" type="pres">
      <dgm:prSet presAssocID="{39FB837F-6158-4213-9F69-4DB58370372A}" presName="Name0" presStyleCnt="0">
        <dgm:presLayoutVars>
          <dgm:dir/>
          <dgm:resizeHandles val="exact"/>
        </dgm:presLayoutVars>
      </dgm:prSet>
      <dgm:spPr/>
    </dgm:pt>
    <dgm:pt modelId="{786FB42D-6B7F-4FEE-A66E-EF5DBB778BE6}" type="pres">
      <dgm:prSet presAssocID="{39FB837F-6158-4213-9F69-4DB58370372A}" presName="arrow" presStyleLbl="bgShp" presStyleIdx="0" presStyleCnt="1"/>
      <dgm:spPr/>
    </dgm:pt>
    <dgm:pt modelId="{A74A3D54-BD93-43B5-9831-4ABBBA19D785}" type="pres">
      <dgm:prSet presAssocID="{39FB837F-6158-4213-9F69-4DB58370372A}" presName="points" presStyleCnt="0"/>
      <dgm:spPr/>
    </dgm:pt>
    <dgm:pt modelId="{874A50A2-AB94-4428-A2B2-88332C372532}" type="pres">
      <dgm:prSet presAssocID="{C9BB4877-8F02-4F1C-9D7D-706B9DDDE263}" presName="compositeA" presStyleCnt="0"/>
      <dgm:spPr/>
    </dgm:pt>
    <dgm:pt modelId="{A8EE7B07-5159-4783-9B40-76AEDF15F4E8}" type="pres">
      <dgm:prSet presAssocID="{C9BB4877-8F02-4F1C-9D7D-706B9DDDE263}" presName="textA" presStyleLbl="revTx" presStyleIdx="0" presStyleCnt="1" custLinFactNeighborX="-4463" custLinFactNeighborY="25330">
        <dgm:presLayoutVars>
          <dgm:bulletEnabled val="1"/>
        </dgm:presLayoutVars>
      </dgm:prSet>
      <dgm:spPr/>
    </dgm:pt>
    <dgm:pt modelId="{91AFC20C-AFD1-45CB-B255-FFACD3E553F8}" type="pres">
      <dgm:prSet presAssocID="{C9BB4877-8F02-4F1C-9D7D-706B9DDDE263}" presName="circleA" presStyleLbl="node1" presStyleIdx="0" presStyleCnt="1"/>
      <dgm:spPr/>
    </dgm:pt>
    <dgm:pt modelId="{CF03CD33-642F-4AAA-8419-4A0526237E02}" type="pres">
      <dgm:prSet presAssocID="{C9BB4877-8F02-4F1C-9D7D-706B9DDDE263}" presName="spaceA" presStyleCnt="0"/>
      <dgm:spPr/>
    </dgm:pt>
  </dgm:ptLst>
  <dgm:cxnLst>
    <dgm:cxn modelId="{763DF93A-0C42-468E-AF91-6557D50434BB}" srcId="{39FB837F-6158-4213-9F69-4DB58370372A}" destId="{C9BB4877-8F02-4F1C-9D7D-706B9DDDE263}" srcOrd="0" destOrd="0" parTransId="{B68078B8-849D-467E-8A1B-80BFE28AC5E8}" sibTransId="{FD525EB9-5567-4EA3-B846-0EFC33CCA4B2}"/>
    <dgm:cxn modelId="{44EB86C7-9FC6-468E-BF20-F3F0551C1E61}" type="presOf" srcId="{C9BB4877-8F02-4F1C-9D7D-706B9DDDE263}" destId="{A8EE7B07-5159-4783-9B40-76AEDF15F4E8}" srcOrd="0" destOrd="0" presId="urn:microsoft.com/office/officeart/2005/8/layout/hProcess11"/>
    <dgm:cxn modelId="{B5D27BDA-AFB8-4674-A934-C0D4C046E575}" type="presOf" srcId="{39FB837F-6158-4213-9F69-4DB58370372A}" destId="{F2557BC8-584C-4D56-898D-761AD6B9F44B}" srcOrd="0" destOrd="0" presId="urn:microsoft.com/office/officeart/2005/8/layout/hProcess11"/>
    <dgm:cxn modelId="{E23C5320-17AA-429C-A29A-E13BFD311D85}" type="presParOf" srcId="{F2557BC8-584C-4D56-898D-761AD6B9F44B}" destId="{786FB42D-6B7F-4FEE-A66E-EF5DBB778BE6}" srcOrd="0" destOrd="0" presId="urn:microsoft.com/office/officeart/2005/8/layout/hProcess11"/>
    <dgm:cxn modelId="{B3A91E1E-B4BE-4C4D-B8F8-2177641FCD37}" type="presParOf" srcId="{F2557BC8-584C-4D56-898D-761AD6B9F44B}" destId="{A74A3D54-BD93-43B5-9831-4ABBBA19D785}" srcOrd="1" destOrd="0" presId="urn:microsoft.com/office/officeart/2005/8/layout/hProcess11"/>
    <dgm:cxn modelId="{1239BEF5-5CE0-4DE9-949F-85B7FC062E89}" type="presParOf" srcId="{A74A3D54-BD93-43B5-9831-4ABBBA19D785}" destId="{874A50A2-AB94-4428-A2B2-88332C372532}" srcOrd="0" destOrd="0" presId="urn:microsoft.com/office/officeart/2005/8/layout/hProcess11"/>
    <dgm:cxn modelId="{B05F83B6-A2A4-4477-B402-25702851E198}" type="presParOf" srcId="{874A50A2-AB94-4428-A2B2-88332C372532}" destId="{A8EE7B07-5159-4783-9B40-76AEDF15F4E8}" srcOrd="0" destOrd="0" presId="urn:microsoft.com/office/officeart/2005/8/layout/hProcess11"/>
    <dgm:cxn modelId="{4B1E1A08-982D-4B77-A9B8-EED7051AA088}" type="presParOf" srcId="{874A50A2-AB94-4428-A2B2-88332C372532}" destId="{91AFC20C-AFD1-45CB-B255-FFACD3E553F8}" srcOrd="1" destOrd="0" presId="urn:microsoft.com/office/officeart/2005/8/layout/hProcess11"/>
    <dgm:cxn modelId="{AF5FC038-4CA2-40FA-AE19-E453489293F2}" type="presParOf" srcId="{874A50A2-AB94-4428-A2B2-88332C372532}" destId="{CF03CD33-642F-4AAA-8419-4A0526237E02}" srcOrd="2" destOrd="0" presId="urn:microsoft.com/office/officeart/2005/8/layout/hProcess1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9FB837F-6158-4213-9F69-4DB58370372A}" type="doc">
      <dgm:prSet loTypeId="urn:microsoft.com/office/officeart/2005/8/layout/hProcess11" loCatId="process" qsTypeId="urn:microsoft.com/office/officeart/2005/8/quickstyle/simple1" qsCatId="simple" csTypeId="urn:microsoft.com/office/officeart/2005/8/colors/accent1_2" csCatId="accent1" phldr="1"/>
      <dgm:spPr/>
    </dgm:pt>
    <dgm:pt modelId="{C9BB4877-8F02-4F1C-9D7D-706B9DDDE263}">
      <dgm:prSet phldrT="[Text]"/>
      <dgm:spPr/>
      <dgm:t>
        <a:bodyPr/>
        <a:lstStyle/>
        <a:p>
          <a:pPr algn="l"/>
          <a:r>
            <a:rPr lang="en-US" dirty="0"/>
            <a:t>ECSE FER and Part B FER MOE (Nonfederal Expenditures)</a:t>
          </a:r>
        </a:p>
      </dgm:t>
    </dgm:pt>
    <dgm:pt modelId="{B68078B8-849D-467E-8A1B-80BFE28AC5E8}" type="parTrans" cxnId="{763DF93A-0C42-468E-AF91-6557D50434BB}">
      <dgm:prSet/>
      <dgm:spPr/>
      <dgm:t>
        <a:bodyPr/>
        <a:lstStyle/>
        <a:p>
          <a:endParaRPr lang="en-US"/>
        </a:p>
      </dgm:t>
    </dgm:pt>
    <dgm:pt modelId="{FD525EB9-5567-4EA3-B846-0EFC33CCA4B2}" type="sibTrans" cxnId="{763DF93A-0C42-468E-AF91-6557D50434BB}">
      <dgm:prSet/>
      <dgm:spPr/>
      <dgm:t>
        <a:bodyPr/>
        <a:lstStyle/>
        <a:p>
          <a:endParaRPr lang="en-US"/>
        </a:p>
      </dgm:t>
    </dgm:pt>
    <dgm:pt modelId="{F2557BC8-584C-4D56-898D-761AD6B9F44B}" type="pres">
      <dgm:prSet presAssocID="{39FB837F-6158-4213-9F69-4DB58370372A}" presName="Name0" presStyleCnt="0">
        <dgm:presLayoutVars>
          <dgm:dir/>
          <dgm:resizeHandles val="exact"/>
        </dgm:presLayoutVars>
      </dgm:prSet>
      <dgm:spPr/>
    </dgm:pt>
    <dgm:pt modelId="{786FB42D-6B7F-4FEE-A66E-EF5DBB778BE6}" type="pres">
      <dgm:prSet presAssocID="{39FB837F-6158-4213-9F69-4DB58370372A}" presName="arrow" presStyleLbl="bgShp" presStyleIdx="0" presStyleCnt="1" custLinFactNeighborX="679" custLinFactNeighborY="84"/>
      <dgm:spPr>
        <a:blipFill rotWithShape="0">
          <a:blip xmlns:r="http://schemas.openxmlformats.org/officeDocument/2006/relationships" r:embed="rId1"/>
          <a:stretch>
            <a:fillRect/>
          </a:stretch>
        </a:blipFill>
      </dgm:spPr>
    </dgm:pt>
    <dgm:pt modelId="{A74A3D54-BD93-43B5-9831-4ABBBA19D785}" type="pres">
      <dgm:prSet presAssocID="{39FB837F-6158-4213-9F69-4DB58370372A}" presName="points" presStyleCnt="0"/>
      <dgm:spPr/>
    </dgm:pt>
    <dgm:pt modelId="{874A50A2-AB94-4428-A2B2-88332C372532}" type="pres">
      <dgm:prSet presAssocID="{C9BB4877-8F02-4F1C-9D7D-706B9DDDE263}" presName="compositeA" presStyleCnt="0"/>
      <dgm:spPr/>
    </dgm:pt>
    <dgm:pt modelId="{A8EE7B07-5159-4783-9B40-76AEDF15F4E8}" type="pres">
      <dgm:prSet presAssocID="{C9BB4877-8F02-4F1C-9D7D-706B9DDDE263}" presName="textA" presStyleLbl="revTx" presStyleIdx="0" presStyleCnt="1" custScaleX="111220" custScaleY="116374" custLinFactNeighborX="757" custLinFactNeighborY="11070">
        <dgm:presLayoutVars>
          <dgm:bulletEnabled val="1"/>
        </dgm:presLayoutVars>
      </dgm:prSet>
      <dgm:spPr/>
    </dgm:pt>
    <dgm:pt modelId="{91AFC20C-AFD1-45CB-B255-FFACD3E553F8}" type="pres">
      <dgm:prSet presAssocID="{C9BB4877-8F02-4F1C-9D7D-706B9DDDE263}" presName="circleA" presStyleLbl="node1" presStyleIdx="0" presStyleCnt="1"/>
      <dgm:spPr/>
    </dgm:pt>
    <dgm:pt modelId="{CF03CD33-642F-4AAA-8419-4A0526237E02}" type="pres">
      <dgm:prSet presAssocID="{C9BB4877-8F02-4F1C-9D7D-706B9DDDE263}" presName="spaceA" presStyleCnt="0"/>
      <dgm:spPr/>
    </dgm:pt>
  </dgm:ptLst>
  <dgm:cxnLst>
    <dgm:cxn modelId="{763DF93A-0C42-468E-AF91-6557D50434BB}" srcId="{39FB837F-6158-4213-9F69-4DB58370372A}" destId="{C9BB4877-8F02-4F1C-9D7D-706B9DDDE263}" srcOrd="0" destOrd="0" parTransId="{B68078B8-849D-467E-8A1B-80BFE28AC5E8}" sibTransId="{FD525EB9-5567-4EA3-B846-0EFC33CCA4B2}"/>
    <dgm:cxn modelId="{44EB86C7-9FC6-468E-BF20-F3F0551C1E61}" type="presOf" srcId="{C9BB4877-8F02-4F1C-9D7D-706B9DDDE263}" destId="{A8EE7B07-5159-4783-9B40-76AEDF15F4E8}" srcOrd="0" destOrd="0" presId="urn:microsoft.com/office/officeart/2005/8/layout/hProcess11"/>
    <dgm:cxn modelId="{B5D27BDA-AFB8-4674-A934-C0D4C046E575}" type="presOf" srcId="{39FB837F-6158-4213-9F69-4DB58370372A}" destId="{F2557BC8-584C-4D56-898D-761AD6B9F44B}" srcOrd="0" destOrd="0" presId="urn:microsoft.com/office/officeart/2005/8/layout/hProcess11"/>
    <dgm:cxn modelId="{E23C5320-17AA-429C-A29A-E13BFD311D85}" type="presParOf" srcId="{F2557BC8-584C-4D56-898D-761AD6B9F44B}" destId="{786FB42D-6B7F-4FEE-A66E-EF5DBB778BE6}" srcOrd="0" destOrd="0" presId="urn:microsoft.com/office/officeart/2005/8/layout/hProcess11"/>
    <dgm:cxn modelId="{B3A91E1E-B4BE-4C4D-B8F8-2177641FCD37}" type="presParOf" srcId="{F2557BC8-584C-4D56-898D-761AD6B9F44B}" destId="{A74A3D54-BD93-43B5-9831-4ABBBA19D785}" srcOrd="1" destOrd="0" presId="urn:microsoft.com/office/officeart/2005/8/layout/hProcess11"/>
    <dgm:cxn modelId="{1239BEF5-5CE0-4DE9-949F-85B7FC062E89}" type="presParOf" srcId="{A74A3D54-BD93-43B5-9831-4ABBBA19D785}" destId="{874A50A2-AB94-4428-A2B2-88332C372532}" srcOrd="0" destOrd="0" presId="urn:microsoft.com/office/officeart/2005/8/layout/hProcess11"/>
    <dgm:cxn modelId="{B05F83B6-A2A4-4477-B402-25702851E198}" type="presParOf" srcId="{874A50A2-AB94-4428-A2B2-88332C372532}" destId="{A8EE7B07-5159-4783-9B40-76AEDF15F4E8}" srcOrd="0" destOrd="0" presId="urn:microsoft.com/office/officeart/2005/8/layout/hProcess11"/>
    <dgm:cxn modelId="{4B1E1A08-982D-4B77-A9B8-EED7051AA088}" type="presParOf" srcId="{874A50A2-AB94-4428-A2B2-88332C372532}" destId="{91AFC20C-AFD1-45CB-B255-FFACD3E553F8}" srcOrd="1" destOrd="0" presId="urn:microsoft.com/office/officeart/2005/8/layout/hProcess11"/>
    <dgm:cxn modelId="{AF5FC038-4CA2-40FA-AE19-E453489293F2}" type="presParOf" srcId="{874A50A2-AB94-4428-A2B2-88332C372532}" destId="{CF03CD33-642F-4AAA-8419-4A0526237E02}" srcOrd="2" destOrd="0" presId="urn:microsoft.com/office/officeart/2005/8/layout/hProcess1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246F12-784F-4EFD-99B3-43315D9D2164}"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US"/>
        </a:p>
      </dgm:t>
    </dgm:pt>
    <dgm:pt modelId="{36FEB5F0-FDEE-4BDA-B5F7-B08E881255CB}">
      <dgm:prSet phldrT="[Text]"/>
      <dgm:spPr/>
      <dgm:t>
        <a:bodyPr/>
        <a:lstStyle/>
        <a:p>
          <a:r>
            <a:rPr lang="en-US" dirty="0">
              <a:solidFill>
                <a:schemeClr val="bg1"/>
              </a:solidFill>
            </a:rPr>
            <a:t>ASBR Expenditures July 1 to June 30</a:t>
          </a:r>
        </a:p>
      </dgm:t>
    </dgm:pt>
    <dgm:pt modelId="{24421B2D-A95E-4CB2-9A4B-5C5260088E8D}" type="parTrans" cxnId="{FFDD47DB-02C7-4608-9C63-5EBC91F52B87}">
      <dgm:prSet/>
      <dgm:spPr/>
      <dgm:t>
        <a:bodyPr/>
        <a:lstStyle/>
        <a:p>
          <a:endParaRPr lang="en-US"/>
        </a:p>
      </dgm:t>
    </dgm:pt>
    <dgm:pt modelId="{72CF672A-24D5-4115-A5D7-A2474B51DE3A}" type="sibTrans" cxnId="{FFDD47DB-02C7-4608-9C63-5EBC91F52B87}">
      <dgm:prSet/>
      <dgm:spPr/>
      <dgm:t>
        <a:bodyPr/>
        <a:lstStyle/>
        <a:p>
          <a:endParaRPr lang="en-US" dirty="0"/>
        </a:p>
      </dgm:t>
    </dgm:pt>
    <dgm:pt modelId="{09EA6945-7838-4529-9925-DCF8B4CC3AD6}">
      <dgm:prSet phldrT="[Text]"/>
      <dgm:spPr/>
      <dgm:t>
        <a:bodyPr/>
        <a:lstStyle/>
        <a:p>
          <a:r>
            <a:rPr lang="en-US" dirty="0">
              <a:solidFill>
                <a:schemeClr val="bg1"/>
              </a:solidFill>
            </a:rPr>
            <a:t>Special Education Part B FER Grid</a:t>
          </a:r>
        </a:p>
      </dgm:t>
    </dgm:pt>
    <dgm:pt modelId="{BF441417-5742-426B-91AD-72E26A20939C}" type="sibTrans" cxnId="{65D3592E-E182-4BEB-A4BC-9833885200F9}">
      <dgm:prSet/>
      <dgm:spPr/>
      <dgm:t>
        <a:bodyPr/>
        <a:lstStyle/>
        <a:p>
          <a:endParaRPr lang="en-US"/>
        </a:p>
      </dgm:t>
    </dgm:pt>
    <dgm:pt modelId="{0C7A249D-6221-4F9A-8477-4A95773EF34A}" type="parTrans" cxnId="{65D3592E-E182-4BEB-A4BC-9833885200F9}">
      <dgm:prSet/>
      <dgm:spPr/>
      <dgm:t>
        <a:bodyPr/>
        <a:lstStyle/>
        <a:p>
          <a:endParaRPr lang="en-US"/>
        </a:p>
      </dgm:t>
    </dgm:pt>
    <dgm:pt modelId="{BCD258D7-FCCF-4154-9802-C0A05887B024}" type="pres">
      <dgm:prSet presAssocID="{7B246F12-784F-4EFD-99B3-43315D9D2164}" presName="outerComposite" presStyleCnt="0">
        <dgm:presLayoutVars>
          <dgm:chMax val="5"/>
          <dgm:dir/>
          <dgm:resizeHandles val="exact"/>
        </dgm:presLayoutVars>
      </dgm:prSet>
      <dgm:spPr/>
    </dgm:pt>
    <dgm:pt modelId="{61C56FAF-C1DB-4376-8106-E92FF4E82EC5}" type="pres">
      <dgm:prSet presAssocID="{7B246F12-784F-4EFD-99B3-43315D9D2164}" presName="dummyMaxCanvas" presStyleCnt="0">
        <dgm:presLayoutVars/>
      </dgm:prSet>
      <dgm:spPr/>
    </dgm:pt>
    <dgm:pt modelId="{6D81EFD2-82B9-4A36-A965-C4D01C77A33A}" type="pres">
      <dgm:prSet presAssocID="{7B246F12-784F-4EFD-99B3-43315D9D2164}" presName="TwoNodes_1" presStyleLbl="node1" presStyleIdx="0" presStyleCnt="2">
        <dgm:presLayoutVars>
          <dgm:bulletEnabled val="1"/>
        </dgm:presLayoutVars>
      </dgm:prSet>
      <dgm:spPr/>
    </dgm:pt>
    <dgm:pt modelId="{ECEA87D1-D9EA-4931-B11B-86617CF5CDD8}" type="pres">
      <dgm:prSet presAssocID="{7B246F12-784F-4EFD-99B3-43315D9D2164}" presName="TwoNodes_2" presStyleLbl="node1" presStyleIdx="1" presStyleCnt="2" custLinFactNeighborX="-3054" custLinFactNeighborY="9634">
        <dgm:presLayoutVars>
          <dgm:bulletEnabled val="1"/>
        </dgm:presLayoutVars>
      </dgm:prSet>
      <dgm:spPr/>
    </dgm:pt>
    <dgm:pt modelId="{6EECF99F-A876-48C9-ABE4-BB583F39F854}" type="pres">
      <dgm:prSet presAssocID="{7B246F12-784F-4EFD-99B3-43315D9D2164}" presName="TwoConn_1-2" presStyleLbl="fgAccFollowNode1" presStyleIdx="0" presStyleCnt="1">
        <dgm:presLayoutVars>
          <dgm:bulletEnabled val="1"/>
        </dgm:presLayoutVars>
      </dgm:prSet>
      <dgm:spPr/>
    </dgm:pt>
    <dgm:pt modelId="{6CBBFD79-9CA8-47DE-A42E-2D09B916A5E1}" type="pres">
      <dgm:prSet presAssocID="{7B246F12-784F-4EFD-99B3-43315D9D2164}" presName="TwoNodes_1_text" presStyleLbl="node1" presStyleIdx="1" presStyleCnt="2">
        <dgm:presLayoutVars>
          <dgm:bulletEnabled val="1"/>
        </dgm:presLayoutVars>
      </dgm:prSet>
      <dgm:spPr/>
    </dgm:pt>
    <dgm:pt modelId="{846BB7BB-555C-4ED1-BA61-EC565DFFE81C}" type="pres">
      <dgm:prSet presAssocID="{7B246F12-784F-4EFD-99B3-43315D9D2164}" presName="TwoNodes_2_text" presStyleLbl="node1" presStyleIdx="1" presStyleCnt="2">
        <dgm:presLayoutVars>
          <dgm:bulletEnabled val="1"/>
        </dgm:presLayoutVars>
      </dgm:prSet>
      <dgm:spPr/>
    </dgm:pt>
  </dgm:ptLst>
  <dgm:cxnLst>
    <dgm:cxn modelId="{A4D04010-A110-4F20-8EF5-5EB3E67655BC}" type="presOf" srcId="{09EA6945-7838-4529-9925-DCF8B4CC3AD6}" destId="{846BB7BB-555C-4ED1-BA61-EC565DFFE81C}" srcOrd="1" destOrd="0" presId="urn:microsoft.com/office/officeart/2005/8/layout/vProcess5"/>
    <dgm:cxn modelId="{65D3592E-E182-4BEB-A4BC-9833885200F9}" srcId="{7B246F12-784F-4EFD-99B3-43315D9D2164}" destId="{09EA6945-7838-4529-9925-DCF8B4CC3AD6}" srcOrd="1" destOrd="0" parTransId="{0C7A249D-6221-4F9A-8477-4A95773EF34A}" sibTransId="{BF441417-5742-426B-91AD-72E26A20939C}"/>
    <dgm:cxn modelId="{B495CE6E-FD30-4039-A97D-BC1B2AB41434}" type="presOf" srcId="{09EA6945-7838-4529-9925-DCF8B4CC3AD6}" destId="{ECEA87D1-D9EA-4931-B11B-86617CF5CDD8}" srcOrd="0" destOrd="0" presId="urn:microsoft.com/office/officeart/2005/8/layout/vProcess5"/>
    <dgm:cxn modelId="{1D551379-F6EA-4E9F-9B12-B4505C6A74F7}" type="presOf" srcId="{7B246F12-784F-4EFD-99B3-43315D9D2164}" destId="{BCD258D7-FCCF-4154-9802-C0A05887B024}" srcOrd="0" destOrd="0" presId="urn:microsoft.com/office/officeart/2005/8/layout/vProcess5"/>
    <dgm:cxn modelId="{0762FD80-3BA6-4877-825C-38D78626CCBE}" type="presOf" srcId="{72CF672A-24D5-4115-A5D7-A2474B51DE3A}" destId="{6EECF99F-A876-48C9-ABE4-BB583F39F854}" srcOrd="0" destOrd="0" presId="urn:microsoft.com/office/officeart/2005/8/layout/vProcess5"/>
    <dgm:cxn modelId="{7B703881-5110-429A-851E-21B44B6245A6}" type="presOf" srcId="{36FEB5F0-FDEE-4BDA-B5F7-B08E881255CB}" destId="{6CBBFD79-9CA8-47DE-A42E-2D09B916A5E1}" srcOrd="1" destOrd="0" presId="urn:microsoft.com/office/officeart/2005/8/layout/vProcess5"/>
    <dgm:cxn modelId="{DB286FD3-990D-48BB-9E9C-AEC9F05FA1F3}" type="presOf" srcId="{36FEB5F0-FDEE-4BDA-B5F7-B08E881255CB}" destId="{6D81EFD2-82B9-4A36-A965-C4D01C77A33A}" srcOrd="0" destOrd="0" presId="urn:microsoft.com/office/officeart/2005/8/layout/vProcess5"/>
    <dgm:cxn modelId="{FFDD47DB-02C7-4608-9C63-5EBC91F52B87}" srcId="{7B246F12-784F-4EFD-99B3-43315D9D2164}" destId="{36FEB5F0-FDEE-4BDA-B5F7-B08E881255CB}" srcOrd="0" destOrd="0" parTransId="{24421B2D-A95E-4CB2-9A4B-5C5260088E8D}" sibTransId="{72CF672A-24D5-4115-A5D7-A2474B51DE3A}"/>
    <dgm:cxn modelId="{869F8192-B1E9-4638-ACE0-CC89752C7E60}" type="presParOf" srcId="{BCD258D7-FCCF-4154-9802-C0A05887B024}" destId="{61C56FAF-C1DB-4376-8106-E92FF4E82EC5}" srcOrd="0" destOrd="0" presId="urn:microsoft.com/office/officeart/2005/8/layout/vProcess5"/>
    <dgm:cxn modelId="{14C597DF-9871-4521-80FB-50CE83CC8925}" type="presParOf" srcId="{BCD258D7-FCCF-4154-9802-C0A05887B024}" destId="{6D81EFD2-82B9-4A36-A965-C4D01C77A33A}" srcOrd="1" destOrd="0" presId="urn:microsoft.com/office/officeart/2005/8/layout/vProcess5"/>
    <dgm:cxn modelId="{FE888472-7623-45F3-B8BC-CAA66086B127}" type="presParOf" srcId="{BCD258D7-FCCF-4154-9802-C0A05887B024}" destId="{ECEA87D1-D9EA-4931-B11B-86617CF5CDD8}" srcOrd="2" destOrd="0" presId="urn:microsoft.com/office/officeart/2005/8/layout/vProcess5"/>
    <dgm:cxn modelId="{5DC246AC-631F-4F5E-A0D6-63252DE547B6}" type="presParOf" srcId="{BCD258D7-FCCF-4154-9802-C0A05887B024}" destId="{6EECF99F-A876-48C9-ABE4-BB583F39F854}" srcOrd="3" destOrd="0" presId="urn:microsoft.com/office/officeart/2005/8/layout/vProcess5"/>
    <dgm:cxn modelId="{4DC6AC75-A338-41AE-A5B9-641D50E995DA}" type="presParOf" srcId="{BCD258D7-FCCF-4154-9802-C0A05887B024}" destId="{6CBBFD79-9CA8-47DE-A42E-2D09B916A5E1}" srcOrd="4" destOrd="0" presId="urn:microsoft.com/office/officeart/2005/8/layout/vProcess5"/>
    <dgm:cxn modelId="{661FE8BA-FF01-4EAC-A7FC-63CA8A0C17BD}" type="presParOf" srcId="{BCD258D7-FCCF-4154-9802-C0A05887B024}" destId="{846BB7BB-555C-4ED1-BA61-EC565DFFE81C}"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246F12-784F-4EFD-99B3-43315D9D2164}"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US"/>
        </a:p>
      </dgm:t>
    </dgm:pt>
    <dgm:pt modelId="{36FEB5F0-FDEE-4BDA-B5F7-B08E881255CB}">
      <dgm:prSet phldrT="[Text]" custT="1"/>
      <dgm:spPr/>
      <dgm:t>
        <a:bodyPr/>
        <a:lstStyle/>
        <a:p>
          <a:r>
            <a:rPr lang="en-US" sz="2400" dirty="0">
              <a:solidFill>
                <a:schemeClr val="bg1"/>
              </a:solidFill>
            </a:rPr>
            <a:t>ASBR Expenditures July 1 to June 30</a:t>
          </a:r>
        </a:p>
      </dgm:t>
    </dgm:pt>
    <dgm:pt modelId="{24421B2D-A95E-4CB2-9A4B-5C5260088E8D}" type="parTrans" cxnId="{FFDD47DB-02C7-4608-9C63-5EBC91F52B87}">
      <dgm:prSet/>
      <dgm:spPr/>
      <dgm:t>
        <a:bodyPr/>
        <a:lstStyle/>
        <a:p>
          <a:endParaRPr lang="en-US"/>
        </a:p>
      </dgm:t>
    </dgm:pt>
    <dgm:pt modelId="{72CF672A-24D5-4115-A5D7-A2474B51DE3A}" type="sibTrans" cxnId="{FFDD47DB-02C7-4608-9C63-5EBC91F52B87}">
      <dgm:prSet/>
      <dgm:spPr/>
      <dgm:t>
        <a:bodyPr/>
        <a:lstStyle/>
        <a:p>
          <a:endParaRPr lang="en-US" dirty="0"/>
        </a:p>
      </dgm:t>
    </dgm:pt>
    <dgm:pt modelId="{09EA6945-7838-4529-9925-DCF8B4CC3AD6}">
      <dgm:prSet phldrT="[Text]" custT="1"/>
      <dgm:spPr/>
      <dgm:t>
        <a:bodyPr/>
        <a:lstStyle/>
        <a:p>
          <a:r>
            <a:rPr lang="en-US" sz="2400" dirty="0">
              <a:solidFill>
                <a:schemeClr val="bg1"/>
              </a:solidFill>
            </a:rPr>
            <a:t>Special Education Part B FER </a:t>
          </a:r>
        </a:p>
        <a:p>
          <a:r>
            <a:rPr lang="en-US" sz="2400" b="1" dirty="0">
              <a:solidFill>
                <a:schemeClr val="bg1"/>
              </a:solidFill>
            </a:rPr>
            <a:t>MOE STATE GRID</a:t>
          </a:r>
        </a:p>
      </dgm:t>
    </dgm:pt>
    <dgm:pt modelId="{BF441417-5742-426B-91AD-72E26A20939C}" type="sibTrans" cxnId="{65D3592E-E182-4BEB-A4BC-9833885200F9}">
      <dgm:prSet/>
      <dgm:spPr/>
      <dgm:t>
        <a:bodyPr/>
        <a:lstStyle/>
        <a:p>
          <a:endParaRPr lang="en-US"/>
        </a:p>
      </dgm:t>
    </dgm:pt>
    <dgm:pt modelId="{0C7A249D-6221-4F9A-8477-4A95773EF34A}" type="parTrans" cxnId="{65D3592E-E182-4BEB-A4BC-9833885200F9}">
      <dgm:prSet/>
      <dgm:spPr/>
      <dgm:t>
        <a:bodyPr/>
        <a:lstStyle/>
        <a:p>
          <a:endParaRPr lang="en-US"/>
        </a:p>
      </dgm:t>
    </dgm:pt>
    <dgm:pt modelId="{BCD258D7-FCCF-4154-9802-C0A05887B024}" type="pres">
      <dgm:prSet presAssocID="{7B246F12-784F-4EFD-99B3-43315D9D2164}" presName="outerComposite" presStyleCnt="0">
        <dgm:presLayoutVars>
          <dgm:chMax val="5"/>
          <dgm:dir/>
          <dgm:resizeHandles val="exact"/>
        </dgm:presLayoutVars>
      </dgm:prSet>
      <dgm:spPr/>
    </dgm:pt>
    <dgm:pt modelId="{61C56FAF-C1DB-4376-8106-E92FF4E82EC5}" type="pres">
      <dgm:prSet presAssocID="{7B246F12-784F-4EFD-99B3-43315D9D2164}" presName="dummyMaxCanvas" presStyleCnt="0">
        <dgm:presLayoutVars/>
      </dgm:prSet>
      <dgm:spPr/>
    </dgm:pt>
    <dgm:pt modelId="{6D81EFD2-82B9-4A36-A965-C4D01C77A33A}" type="pres">
      <dgm:prSet presAssocID="{7B246F12-784F-4EFD-99B3-43315D9D2164}" presName="TwoNodes_1" presStyleLbl="node1" presStyleIdx="0" presStyleCnt="2">
        <dgm:presLayoutVars>
          <dgm:bulletEnabled val="1"/>
        </dgm:presLayoutVars>
      </dgm:prSet>
      <dgm:spPr/>
    </dgm:pt>
    <dgm:pt modelId="{ECEA87D1-D9EA-4931-B11B-86617CF5CDD8}" type="pres">
      <dgm:prSet presAssocID="{7B246F12-784F-4EFD-99B3-43315D9D2164}" presName="TwoNodes_2" presStyleLbl="node1" presStyleIdx="1" presStyleCnt="2">
        <dgm:presLayoutVars>
          <dgm:bulletEnabled val="1"/>
        </dgm:presLayoutVars>
      </dgm:prSet>
      <dgm:spPr/>
    </dgm:pt>
    <dgm:pt modelId="{6EECF99F-A876-48C9-ABE4-BB583F39F854}" type="pres">
      <dgm:prSet presAssocID="{7B246F12-784F-4EFD-99B3-43315D9D2164}" presName="TwoConn_1-2" presStyleLbl="fgAccFollowNode1" presStyleIdx="0" presStyleCnt="1">
        <dgm:presLayoutVars>
          <dgm:bulletEnabled val="1"/>
        </dgm:presLayoutVars>
      </dgm:prSet>
      <dgm:spPr/>
    </dgm:pt>
    <dgm:pt modelId="{6CBBFD79-9CA8-47DE-A42E-2D09B916A5E1}" type="pres">
      <dgm:prSet presAssocID="{7B246F12-784F-4EFD-99B3-43315D9D2164}" presName="TwoNodes_1_text" presStyleLbl="node1" presStyleIdx="1" presStyleCnt="2">
        <dgm:presLayoutVars>
          <dgm:bulletEnabled val="1"/>
        </dgm:presLayoutVars>
      </dgm:prSet>
      <dgm:spPr/>
    </dgm:pt>
    <dgm:pt modelId="{846BB7BB-555C-4ED1-BA61-EC565DFFE81C}" type="pres">
      <dgm:prSet presAssocID="{7B246F12-784F-4EFD-99B3-43315D9D2164}" presName="TwoNodes_2_text" presStyleLbl="node1" presStyleIdx="1" presStyleCnt="2">
        <dgm:presLayoutVars>
          <dgm:bulletEnabled val="1"/>
        </dgm:presLayoutVars>
      </dgm:prSet>
      <dgm:spPr/>
    </dgm:pt>
  </dgm:ptLst>
  <dgm:cxnLst>
    <dgm:cxn modelId="{A4D04010-A110-4F20-8EF5-5EB3E67655BC}" type="presOf" srcId="{09EA6945-7838-4529-9925-DCF8B4CC3AD6}" destId="{846BB7BB-555C-4ED1-BA61-EC565DFFE81C}" srcOrd="1" destOrd="0" presId="urn:microsoft.com/office/officeart/2005/8/layout/vProcess5"/>
    <dgm:cxn modelId="{65D3592E-E182-4BEB-A4BC-9833885200F9}" srcId="{7B246F12-784F-4EFD-99B3-43315D9D2164}" destId="{09EA6945-7838-4529-9925-DCF8B4CC3AD6}" srcOrd="1" destOrd="0" parTransId="{0C7A249D-6221-4F9A-8477-4A95773EF34A}" sibTransId="{BF441417-5742-426B-91AD-72E26A20939C}"/>
    <dgm:cxn modelId="{B495CE6E-FD30-4039-A97D-BC1B2AB41434}" type="presOf" srcId="{09EA6945-7838-4529-9925-DCF8B4CC3AD6}" destId="{ECEA87D1-D9EA-4931-B11B-86617CF5CDD8}" srcOrd="0" destOrd="0" presId="urn:microsoft.com/office/officeart/2005/8/layout/vProcess5"/>
    <dgm:cxn modelId="{1D551379-F6EA-4E9F-9B12-B4505C6A74F7}" type="presOf" srcId="{7B246F12-784F-4EFD-99B3-43315D9D2164}" destId="{BCD258D7-FCCF-4154-9802-C0A05887B024}" srcOrd="0" destOrd="0" presId="urn:microsoft.com/office/officeart/2005/8/layout/vProcess5"/>
    <dgm:cxn modelId="{0762FD80-3BA6-4877-825C-38D78626CCBE}" type="presOf" srcId="{72CF672A-24D5-4115-A5D7-A2474B51DE3A}" destId="{6EECF99F-A876-48C9-ABE4-BB583F39F854}" srcOrd="0" destOrd="0" presId="urn:microsoft.com/office/officeart/2005/8/layout/vProcess5"/>
    <dgm:cxn modelId="{7B703881-5110-429A-851E-21B44B6245A6}" type="presOf" srcId="{36FEB5F0-FDEE-4BDA-B5F7-B08E881255CB}" destId="{6CBBFD79-9CA8-47DE-A42E-2D09B916A5E1}" srcOrd="1" destOrd="0" presId="urn:microsoft.com/office/officeart/2005/8/layout/vProcess5"/>
    <dgm:cxn modelId="{DB286FD3-990D-48BB-9E9C-AEC9F05FA1F3}" type="presOf" srcId="{36FEB5F0-FDEE-4BDA-B5F7-B08E881255CB}" destId="{6D81EFD2-82B9-4A36-A965-C4D01C77A33A}" srcOrd="0" destOrd="0" presId="urn:microsoft.com/office/officeart/2005/8/layout/vProcess5"/>
    <dgm:cxn modelId="{FFDD47DB-02C7-4608-9C63-5EBC91F52B87}" srcId="{7B246F12-784F-4EFD-99B3-43315D9D2164}" destId="{36FEB5F0-FDEE-4BDA-B5F7-B08E881255CB}" srcOrd="0" destOrd="0" parTransId="{24421B2D-A95E-4CB2-9A4B-5C5260088E8D}" sibTransId="{72CF672A-24D5-4115-A5D7-A2474B51DE3A}"/>
    <dgm:cxn modelId="{869F8192-B1E9-4638-ACE0-CC89752C7E60}" type="presParOf" srcId="{BCD258D7-FCCF-4154-9802-C0A05887B024}" destId="{61C56FAF-C1DB-4376-8106-E92FF4E82EC5}" srcOrd="0" destOrd="0" presId="urn:microsoft.com/office/officeart/2005/8/layout/vProcess5"/>
    <dgm:cxn modelId="{14C597DF-9871-4521-80FB-50CE83CC8925}" type="presParOf" srcId="{BCD258D7-FCCF-4154-9802-C0A05887B024}" destId="{6D81EFD2-82B9-4A36-A965-C4D01C77A33A}" srcOrd="1" destOrd="0" presId="urn:microsoft.com/office/officeart/2005/8/layout/vProcess5"/>
    <dgm:cxn modelId="{FE888472-7623-45F3-B8BC-CAA66086B127}" type="presParOf" srcId="{BCD258D7-FCCF-4154-9802-C0A05887B024}" destId="{ECEA87D1-D9EA-4931-B11B-86617CF5CDD8}" srcOrd="2" destOrd="0" presId="urn:microsoft.com/office/officeart/2005/8/layout/vProcess5"/>
    <dgm:cxn modelId="{5DC246AC-631F-4F5E-A0D6-63252DE547B6}" type="presParOf" srcId="{BCD258D7-FCCF-4154-9802-C0A05887B024}" destId="{6EECF99F-A876-48C9-ABE4-BB583F39F854}" srcOrd="3" destOrd="0" presId="urn:microsoft.com/office/officeart/2005/8/layout/vProcess5"/>
    <dgm:cxn modelId="{4DC6AC75-A338-41AE-A5B9-641D50E995DA}" type="presParOf" srcId="{BCD258D7-FCCF-4154-9802-C0A05887B024}" destId="{6CBBFD79-9CA8-47DE-A42E-2D09B916A5E1}" srcOrd="4" destOrd="0" presId="urn:microsoft.com/office/officeart/2005/8/layout/vProcess5"/>
    <dgm:cxn modelId="{661FE8BA-FF01-4EAC-A7FC-63CA8A0C17BD}" type="presParOf" srcId="{BCD258D7-FCCF-4154-9802-C0A05887B024}" destId="{846BB7BB-555C-4ED1-BA61-EC565DFFE81C}"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246F12-784F-4EFD-99B3-43315D9D2164}"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US"/>
        </a:p>
      </dgm:t>
    </dgm:pt>
    <dgm:pt modelId="{36FEB5F0-FDEE-4BDA-B5F7-B08E881255CB}">
      <dgm:prSet phldrT="[Text]" custT="1"/>
      <dgm:spPr/>
      <dgm:t>
        <a:bodyPr/>
        <a:lstStyle/>
        <a:p>
          <a:r>
            <a:rPr lang="en-US" sz="2400" dirty="0">
              <a:solidFill>
                <a:schemeClr val="bg1"/>
              </a:solidFill>
            </a:rPr>
            <a:t>ASBR Expenditures July 1 to June 30</a:t>
          </a:r>
        </a:p>
      </dgm:t>
    </dgm:pt>
    <dgm:pt modelId="{24421B2D-A95E-4CB2-9A4B-5C5260088E8D}" type="parTrans" cxnId="{FFDD47DB-02C7-4608-9C63-5EBC91F52B87}">
      <dgm:prSet/>
      <dgm:spPr/>
      <dgm:t>
        <a:bodyPr/>
        <a:lstStyle/>
        <a:p>
          <a:endParaRPr lang="en-US"/>
        </a:p>
      </dgm:t>
    </dgm:pt>
    <dgm:pt modelId="{72CF672A-24D5-4115-A5D7-A2474B51DE3A}" type="sibTrans" cxnId="{FFDD47DB-02C7-4608-9C63-5EBC91F52B87}">
      <dgm:prSet/>
      <dgm:spPr/>
      <dgm:t>
        <a:bodyPr/>
        <a:lstStyle/>
        <a:p>
          <a:endParaRPr lang="en-US" dirty="0"/>
        </a:p>
      </dgm:t>
    </dgm:pt>
    <dgm:pt modelId="{09EA6945-7838-4529-9925-DCF8B4CC3AD6}">
      <dgm:prSet phldrT="[Text]" custT="1"/>
      <dgm:spPr/>
      <dgm:t>
        <a:bodyPr/>
        <a:lstStyle/>
        <a:p>
          <a:r>
            <a:rPr lang="en-US" sz="2400" dirty="0">
              <a:solidFill>
                <a:schemeClr val="bg1"/>
              </a:solidFill>
            </a:rPr>
            <a:t>Special Education Part B FER </a:t>
          </a:r>
        </a:p>
        <a:p>
          <a:r>
            <a:rPr lang="en-US" sz="2400" b="1" dirty="0">
              <a:solidFill>
                <a:schemeClr val="bg1"/>
              </a:solidFill>
            </a:rPr>
            <a:t>MOE COUNTY GRID</a:t>
          </a:r>
        </a:p>
      </dgm:t>
    </dgm:pt>
    <dgm:pt modelId="{BF441417-5742-426B-91AD-72E26A20939C}" type="sibTrans" cxnId="{65D3592E-E182-4BEB-A4BC-9833885200F9}">
      <dgm:prSet/>
      <dgm:spPr/>
      <dgm:t>
        <a:bodyPr/>
        <a:lstStyle/>
        <a:p>
          <a:endParaRPr lang="en-US"/>
        </a:p>
      </dgm:t>
    </dgm:pt>
    <dgm:pt modelId="{0C7A249D-6221-4F9A-8477-4A95773EF34A}" type="parTrans" cxnId="{65D3592E-E182-4BEB-A4BC-9833885200F9}">
      <dgm:prSet/>
      <dgm:spPr/>
      <dgm:t>
        <a:bodyPr/>
        <a:lstStyle/>
        <a:p>
          <a:endParaRPr lang="en-US"/>
        </a:p>
      </dgm:t>
    </dgm:pt>
    <dgm:pt modelId="{BCD258D7-FCCF-4154-9802-C0A05887B024}" type="pres">
      <dgm:prSet presAssocID="{7B246F12-784F-4EFD-99B3-43315D9D2164}" presName="outerComposite" presStyleCnt="0">
        <dgm:presLayoutVars>
          <dgm:chMax val="5"/>
          <dgm:dir/>
          <dgm:resizeHandles val="exact"/>
        </dgm:presLayoutVars>
      </dgm:prSet>
      <dgm:spPr/>
    </dgm:pt>
    <dgm:pt modelId="{61C56FAF-C1DB-4376-8106-E92FF4E82EC5}" type="pres">
      <dgm:prSet presAssocID="{7B246F12-784F-4EFD-99B3-43315D9D2164}" presName="dummyMaxCanvas" presStyleCnt="0">
        <dgm:presLayoutVars/>
      </dgm:prSet>
      <dgm:spPr/>
    </dgm:pt>
    <dgm:pt modelId="{6D81EFD2-82B9-4A36-A965-C4D01C77A33A}" type="pres">
      <dgm:prSet presAssocID="{7B246F12-784F-4EFD-99B3-43315D9D2164}" presName="TwoNodes_1" presStyleLbl="node1" presStyleIdx="0" presStyleCnt="2">
        <dgm:presLayoutVars>
          <dgm:bulletEnabled val="1"/>
        </dgm:presLayoutVars>
      </dgm:prSet>
      <dgm:spPr/>
    </dgm:pt>
    <dgm:pt modelId="{ECEA87D1-D9EA-4931-B11B-86617CF5CDD8}" type="pres">
      <dgm:prSet presAssocID="{7B246F12-784F-4EFD-99B3-43315D9D2164}" presName="TwoNodes_2" presStyleLbl="node1" presStyleIdx="1" presStyleCnt="2">
        <dgm:presLayoutVars>
          <dgm:bulletEnabled val="1"/>
        </dgm:presLayoutVars>
      </dgm:prSet>
      <dgm:spPr/>
    </dgm:pt>
    <dgm:pt modelId="{6EECF99F-A876-48C9-ABE4-BB583F39F854}" type="pres">
      <dgm:prSet presAssocID="{7B246F12-784F-4EFD-99B3-43315D9D2164}" presName="TwoConn_1-2" presStyleLbl="fgAccFollowNode1" presStyleIdx="0" presStyleCnt="1">
        <dgm:presLayoutVars>
          <dgm:bulletEnabled val="1"/>
        </dgm:presLayoutVars>
      </dgm:prSet>
      <dgm:spPr/>
    </dgm:pt>
    <dgm:pt modelId="{6CBBFD79-9CA8-47DE-A42E-2D09B916A5E1}" type="pres">
      <dgm:prSet presAssocID="{7B246F12-784F-4EFD-99B3-43315D9D2164}" presName="TwoNodes_1_text" presStyleLbl="node1" presStyleIdx="1" presStyleCnt="2">
        <dgm:presLayoutVars>
          <dgm:bulletEnabled val="1"/>
        </dgm:presLayoutVars>
      </dgm:prSet>
      <dgm:spPr/>
    </dgm:pt>
    <dgm:pt modelId="{846BB7BB-555C-4ED1-BA61-EC565DFFE81C}" type="pres">
      <dgm:prSet presAssocID="{7B246F12-784F-4EFD-99B3-43315D9D2164}" presName="TwoNodes_2_text" presStyleLbl="node1" presStyleIdx="1" presStyleCnt="2">
        <dgm:presLayoutVars>
          <dgm:bulletEnabled val="1"/>
        </dgm:presLayoutVars>
      </dgm:prSet>
      <dgm:spPr/>
    </dgm:pt>
  </dgm:ptLst>
  <dgm:cxnLst>
    <dgm:cxn modelId="{A4D04010-A110-4F20-8EF5-5EB3E67655BC}" type="presOf" srcId="{09EA6945-7838-4529-9925-DCF8B4CC3AD6}" destId="{846BB7BB-555C-4ED1-BA61-EC565DFFE81C}" srcOrd="1" destOrd="0" presId="urn:microsoft.com/office/officeart/2005/8/layout/vProcess5"/>
    <dgm:cxn modelId="{65D3592E-E182-4BEB-A4BC-9833885200F9}" srcId="{7B246F12-784F-4EFD-99B3-43315D9D2164}" destId="{09EA6945-7838-4529-9925-DCF8B4CC3AD6}" srcOrd="1" destOrd="0" parTransId="{0C7A249D-6221-4F9A-8477-4A95773EF34A}" sibTransId="{BF441417-5742-426B-91AD-72E26A20939C}"/>
    <dgm:cxn modelId="{B495CE6E-FD30-4039-A97D-BC1B2AB41434}" type="presOf" srcId="{09EA6945-7838-4529-9925-DCF8B4CC3AD6}" destId="{ECEA87D1-D9EA-4931-B11B-86617CF5CDD8}" srcOrd="0" destOrd="0" presId="urn:microsoft.com/office/officeart/2005/8/layout/vProcess5"/>
    <dgm:cxn modelId="{1D551379-F6EA-4E9F-9B12-B4505C6A74F7}" type="presOf" srcId="{7B246F12-784F-4EFD-99B3-43315D9D2164}" destId="{BCD258D7-FCCF-4154-9802-C0A05887B024}" srcOrd="0" destOrd="0" presId="urn:microsoft.com/office/officeart/2005/8/layout/vProcess5"/>
    <dgm:cxn modelId="{0762FD80-3BA6-4877-825C-38D78626CCBE}" type="presOf" srcId="{72CF672A-24D5-4115-A5D7-A2474B51DE3A}" destId="{6EECF99F-A876-48C9-ABE4-BB583F39F854}" srcOrd="0" destOrd="0" presId="urn:microsoft.com/office/officeart/2005/8/layout/vProcess5"/>
    <dgm:cxn modelId="{7B703881-5110-429A-851E-21B44B6245A6}" type="presOf" srcId="{36FEB5F0-FDEE-4BDA-B5F7-B08E881255CB}" destId="{6CBBFD79-9CA8-47DE-A42E-2D09B916A5E1}" srcOrd="1" destOrd="0" presId="urn:microsoft.com/office/officeart/2005/8/layout/vProcess5"/>
    <dgm:cxn modelId="{DB286FD3-990D-48BB-9E9C-AEC9F05FA1F3}" type="presOf" srcId="{36FEB5F0-FDEE-4BDA-B5F7-B08E881255CB}" destId="{6D81EFD2-82B9-4A36-A965-C4D01C77A33A}" srcOrd="0" destOrd="0" presId="urn:microsoft.com/office/officeart/2005/8/layout/vProcess5"/>
    <dgm:cxn modelId="{FFDD47DB-02C7-4608-9C63-5EBC91F52B87}" srcId="{7B246F12-784F-4EFD-99B3-43315D9D2164}" destId="{36FEB5F0-FDEE-4BDA-B5F7-B08E881255CB}" srcOrd="0" destOrd="0" parTransId="{24421B2D-A95E-4CB2-9A4B-5C5260088E8D}" sibTransId="{72CF672A-24D5-4115-A5D7-A2474B51DE3A}"/>
    <dgm:cxn modelId="{869F8192-B1E9-4638-ACE0-CC89752C7E60}" type="presParOf" srcId="{BCD258D7-FCCF-4154-9802-C0A05887B024}" destId="{61C56FAF-C1DB-4376-8106-E92FF4E82EC5}" srcOrd="0" destOrd="0" presId="urn:microsoft.com/office/officeart/2005/8/layout/vProcess5"/>
    <dgm:cxn modelId="{14C597DF-9871-4521-80FB-50CE83CC8925}" type="presParOf" srcId="{BCD258D7-FCCF-4154-9802-C0A05887B024}" destId="{6D81EFD2-82B9-4A36-A965-C4D01C77A33A}" srcOrd="1" destOrd="0" presId="urn:microsoft.com/office/officeart/2005/8/layout/vProcess5"/>
    <dgm:cxn modelId="{FE888472-7623-45F3-B8BC-CAA66086B127}" type="presParOf" srcId="{BCD258D7-FCCF-4154-9802-C0A05887B024}" destId="{ECEA87D1-D9EA-4931-B11B-86617CF5CDD8}" srcOrd="2" destOrd="0" presId="urn:microsoft.com/office/officeart/2005/8/layout/vProcess5"/>
    <dgm:cxn modelId="{5DC246AC-631F-4F5E-A0D6-63252DE547B6}" type="presParOf" srcId="{BCD258D7-FCCF-4154-9802-C0A05887B024}" destId="{6EECF99F-A876-48C9-ABE4-BB583F39F854}" srcOrd="3" destOrd="0" presId="urn:microsoft.com/office/officeart/2005/8/layout/vProcess5"/>
    <dgm:cxn modelId="{4DC6AC75-A338-41AE-A5B9-641D50E995DA}" type="presParOf" srcId="{BCD258D7-FCCF-4154-9802-C0A05887B024}" destId="{6CBBFD79-9CA8-47DE-A42E-2D09B916A5E1}" srcOrd="4" destOrd="0" presId="urn:microsoft.com/office/officeart/2005/8/layout/vProcess5"/>
    <dgm:cxn modelId="{661FE8BA-FF01-4EAC-A7FC-63CA8A0C17BD}" type="presParOf" srcId="{BCD258D7-FCCF-4154-9802-C0A05887B024}" destId="{846BB7BB-555C-4ED1-BA61-EC565DFFE81C}"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246F12-784F-4EFD-99B3-43315D9D2164}"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US"/>
        </a:p>
      </dgm:t>
    </dgm:pt>
    <dgm:pt modelId="{36FEB5F0-FDEE-4BDA-B5F7-B08E881255CB}">
      <dgm:prSet phldrT="[Text]" custT="1"/>
      <dgm:spPr/>
      <dgm:t>
        <a:bodyPr/>
        <a:lstStyle/>
        <a:p>
          <a:r>
            <a:rPr lang="en-US" sz="2400" dirty="0">
              <a:solidFill>
                <a:schemeClr val="bg1"/>
              </a:solidFill>
            </a:rPr>
            <a:t>ASBR Expenditures July 1 to June 30</a:t>
          </a:r>
        </a:p>
      </dgm:t>
    </dgm:pt>
    <dgm:pt modelId="{24421B2D-A95E-4CB2-9A4B-5C5260088E8D}" type="parTrans" cxnId="{FFDD47DB-02C7-4608-9C63-5EBC91F52B87}">
      <dgm:prSet/>
      <dgm:spPr/>
      <dgm:t>
        <a:bodyPr/>
        <a:lstStyle/>
        <a:p>
          <a:endParaRPr lang="en-US"/>
        </a:p>
      </dgm:t>
    </dgm:pt>
    <dgm:pt modelId="{72CF672A-24D5-4115-A5D7-A2474B51DE3A}" type="sibTrans" cxnId="{FFDD47DB-02C7-4608-9C63-5EBC91F52B87}">
      <dgm:prSet/>
      <dgm:spPr/>
      <dgm:t>
        <a:bodyPr/>
        <a:lstStyle/>
        <a:p>
          <a:endParaRPr lang="en-US" dirty="0"/>
        </a:p>
      </dgm:t>
    </dgm:pt>
    <dgm:pt modelId="{09EA6945-7838-4529-9925-DCF8B4CC3AD6}">
      <dgm:prSet phldrT="[Text]" custT="1"/>
      <dgm:spPr/>
      <dgm:t>
        <a:bodyPr/>
        <a:lstStyle/>
        <a:p>
          <a:r>
            <a:rPr lang="en-US" sz="2400" dirty="0">
              <a:solidFill>
                <a:schemeClr val="bg1"/>
              </a:solidFill>
            </a:rPr>
            <a:t>Special Education Part B FER </a:t>
          </a:r>
        </a:p>
        <a:p>
          <a:r>
            <a:rPr lang="en-US" sz="2400" b="1" dirty="0">
              <a:solidFill>
                <a:schemeClr val="bg1"/>
              </a:solidFill>
            </a:rPr>
            <a:t>MOE LOCAL GRID</a:t>
          </a:r>
        </a:p>
      </dgm:t>
    </dgm:pt>
    <dgm:pt modelId="{BF441417-5742-426B-91AD-72E26A20939C}" type="sibTrans" cxnId="{65D3592E-E182-4BEB-A4BC-9833885200F9}">
      <dgm:prSet/>
      <dgm:spPr/>
      <dgm:t>
        <a:bodyPr/>
        <a:lstStyle/>
        <a:p>
          <a:endParaRPr lang="en-US"/>
        </a:p>
      </dgm:t>
    </dgm:pt>
    <dgm:pt modelId="{0C7A249D-6221-4F9A-8477-4A95773EF34A}" type="parTrans" cxnId="{65D3592E-E182-4BEB-A4BC-9833885200F9}">
      <dgm:prSet/>
      <dgm:spPr/>
      <dgm:t>
        <a:bodyPr/>
        <a:lstStyle/>
        <a:p>
          <a:endParaRPr lang="en-US"/>
        </a:p>
      </dgm:t>
    </dgm:pt>
    <dgm:pt modelId="{BCD258D7-FCCF-4154-9802-C0A05887B024}" type="pres">
      <dgm:prSet presAssocID="{7B246F12-784F-4EFD-99B3-43315D9D2164}" presName="outerComposite" presStyleCnt="0">
        <dgm:presLayoutVars>
          <dgm:chMax val="5"/>
          <dgm:dir/>
          <dgm:resizeHandles val="exact"/>
        </dgm:presLayoutVars>
      </dgm:prSet>
      <dgm:spPr/>
    </dgm:pt>
    <dgm:pt modelId="{61C56FAF-C1DB-4376-8106-E92FF4E82EC5}" type="pres">
      <dgm:prSet presAssocID="{7B246F12-784F-4EFD-99B3-43315D9D2164}" presName="dummyMaxCanvas" presStyleCnt="0">
        <dgm:presLayoutVars/>
      </dgm:prSet>
      <dgm:spPr/>
    </dgm:pt>
    <dgm:pt modelId="{6D81EFD2-82B9-4A36-A965-C4D01C77A33A}" type="pres">
      <dgm:prSet presAssocID="{7B246F12-784F-4EFD-99B3-43315D9D2164}" presName="TwoNodes_1" presStyleLbl="node1" presStyleIdx="0" presStyleCnt="2">
        <dgm:presLayoutVars>
          <dgm:bulletEnabled val="1"/>
        </dgm:presLayoutVars>
      </dgm:prSet>
      <dgm:spPr/>
    </dgm:pt>
    <dgm:pt modelId="{ECEA87D1-D9EA-4931-B11B-86617CF5CDD8}" type="pres">
      <dgm:prSet presAssocID="{7B246F12-784F-4EFD-99B3-43315D9D2164}" presName="TwoNodes_2" presStyleLbl="node1" presStyleIdx="1" presStyleCnt="2">
        <dgm:presLayoutVars>
          <dgm:bulletEnabled val="1"/>
        </dgm:presLayoutVars>
      </dgm:prSet>
      <dgm:spPr/>
    </dgm:pt>
    <dgm:pt modelId="{6EECF99F-A876-48C9-ABE4-BB583F39F854}" type="pres">
      <dgm:prSet presAssocID="{7B246F12-784F-4EFD-99B3-43315D9D2164}" presName="TwoConn_1-2" presStyleLbl="fgAccFollowNode1" presStyleIdx="0" presStyleCnt="1">
        <dgm:presLayoutVars>
          <dgm:bulletEnabled val="1"/>
        </dgm:presLayoutVars>
      </dgm:prSet>
      <dgm:spPr/>
    </dgm:pt>
    <dgm:pt modelId="{6CBBFD79-9CA8-47DE-A42E-2D09B916A5E1}" type="pres">
      <dgm:prSet presAssocID="{7B246F12-784F-4EFD-99B3-43315D9D2164}" presName="TwoNodes_1_text" presStyleLbl="node1" presStyleIdx="1" presStyleCnt="2">
        <dgm:presLayoutVars>
          <dgm:bulletEnabled val="1"/>
        </dgm:presLayoutVars>
      </dgm:prSet>
      <dgm:spPr/>
    </dgm:pt>
    <dgm:pt modelId="{846BB7BB-555C-4ED1-BA61-EC565DFFE81C}" type="pres">
      <dgm:prSet presAssocID="{7B246F12-784F-4EFD-99B3-43315D9D2164}" presName="TwoNodes_2_text" presStyleLbl="node1" presStyleIdx="1" presStyleCnt="2">
        <dgm:presLayoutVars>
          <dgm:bulletEnabled val="1"/>
        </dgm:presLayoutVars>
      </dgm:prSet>
      <dgm:spPr/>
    </dgm:pt>
  </dgm:ptLst>
  <dgm:cxnLst>
    <dgm:cxn modelId="{A4D04010-A110-4F20-8EF5-5EB3E67655BC}" type="presOf" srcId="{09EA6945-7838-4529-9925-DCF8B4CC3AD6}" destId="{846BB7BB-555C-4ED1-BA61-EC565DFFE81C}" srcOrd="1" destOrd="0" presId="urn:microsoft.com/office/officeart/2005/8/layout/vProcess5"/>
    <dgm:cxn modelId="{65D3592E-E182-4BEB-A4BC-9833885200F9}" srcId="{7B246F12-784F-4EFD-99B3-43315D9D2164}" destId="{09EA6945-7838-4529-9925-DCF8B4CC3AD6}" srcOrd="1" destOrd="0" parTransId="{0C7A249D-6221-4F9A-8477-4A95773EF34A}" sibTransId="{BF441417-5742-426B-91AD-72E26A20939C}"/>
    <dgm:cxn modelId="{B495CE6E-FD30-4039-A97D-BC1B2AB41434}" type="presOf" srcId="{09EA6945-7838-4529-9925-DCF8B4CC3AD6}" destId="{ECEA87D1-D9EA-4931-B11B-86617CF5CDD8}" srcOrd="0" destOrd="0" presId="urn:microsoft.com/office/officeart/2005/8/layout/vProcess5"/>
    <dgm:cxn modelId="{1D551379-F6EA-4E9F-9B12-B4505C6A74F7}" type="presOf" srcId="{7B246F12-784F-4EFD-99B3-43315D9D2164}" destId="{BCD258D7-FCCF-4154-9802-C0A05887B024}" srcOrd="0" destOrd="0" presId="urn:microsoft.com/office/officeart/2005/8/layout/vProcess5"/>
    <dgm:cxn modelId="{0762FD80-3BA6-4877-825C-38D78626CCBE}" type="presOf" srcId="{72CF672A-24D5-4115-A5D7-A2474B51DE3A}" destId="{6EECF99F-A876-48C9-ABE4-BB583F39F854}" srcOrd="0" destOrd="0" presId="urn:microsoft.com/office/officeart/2005/8/layout/vProcess5"/>
    <dgm:cxn modelId="{7B703881-5110-429A-851E-21B44B6245A6}" type="presOf" srcId="{36FEB5F0-FDEE-4BDA-B5F7-B08E881255CB}" destId="{6CBBFD79-9CA8-47DE-A42E-2D09B916A5E1}" srcOrd="1" destOrd="0" presId="urn:microsoft.com/office/officeart/2005/8/layout/vProcess5"/>
    <dgm:cxn modelId="{DB286FD3-990D-48BB-9E9C-AEC9F05FA1F3}" type="presOf" srcId="{36FEB5F0-FDEE-4BDA-B5F7-B08E881255CB}" destId="{6D81EFD2-82B9-4A36-A965-C4D01C77A33A}" srcOrd="0" destOrd="0" presId="urn:microsoft.com/office/officeart/2005/8/layout/vProcess5"/>
    <dgm:cxn modelId="{FFDD47DB-02C7-4608-9C63-5EBC91F52B87}" srcId="{7B246F12-784F-4EFD-99B3-43315D9D2164}" destId="{36FEB5F0-FDEE-4BDA-B5F7-B08E881255CB}" srcOrd="0" destOrd="0" parTransId="{24421B2D-A95E-4CB2-9A4B-5C5260088E8D}" sibTransId="{72CF672A-24D5-4115-A5D7-A2474B51DE3A}"/>
    <dgm:cxn modelId="{869F8192-B1E9-4638-ACE0-CC89752C7E60}" type="presParOf" srcId="{BCD258D7-FCCF-4154-9802-C0A05887B024}" destId="{61C56FAF-C1DB-4376-8106-E92FF4E82EC5}" srcOrd="0" destOrd="0" presId="urn:microsoft.com/office/officeart/2005/8/layout/vProcess5"/>
    <dgm:cxn modelId="{14C597DF-9871-4521-80FB-50CE83CC8925}" type="presParOf" srcId="{BCD258D7-FCCF-4154-9802-C0A05887B024}" destId="{6D81EFD2-82B9-4A36-A965-C4D01C77A33A}" srcOrd="1" destOrd="0" presId="urn:microsoft.com/office/officeart/2005/8/layout/vProcess5"/>
    <dgm:cxn modelId="{FE888472-7623-45F3-B8BC-CAA66086B127}" type="presParOf" srcId="{BCD258D7-FCCF-4154-9802-C0A05887B024}" destId="{ECEA87D1-D9EA-4931-B11B-86617CF5CDD8}" srcOrd="2" destOrd="0" presId="urn:microsoft.com/office/officeart/2005/8/layout/vProcess5"/>
    <dgm:cxn modelId="{5DC246AC-631F-4F5E-A0D6-63252DE547B6}" type="presParOf" srcId="{BCD258D7-FCCF-4154-9802-C0A05887B024}" destId="{6EECF99F-A876-48C9-ABE4-BB583F39F854}" srcOrd="3" destOrd="0" presId="urn:microsoft.com/office/officeart/2005/8/layout/vProcess5"/>
    <dgm:cxn modelId="{4DC6AC75-A338-41AE-A5B9-641D50E995DA}" type="presParOf" srcId="{BCD258D7-FCCF-4154-9802-C0A05887B024}" destId="{6CBBFD79-9CA8-47DE-A42E-2D09B916A5E1}" srcOrd="4" destOrd="0" presId="urn:microsoft.com/office/officeart/2005/8/layout/vProcess5"/>
    <dgm:cxn modelId="{661FE8BA-FF01-4EAC-A7FC-63CA8A0C17BD}" type="presParOf" srcId="{BCD258D7-FCCF-4154-9802-C0A05887B024}" destId="{846BB7BB-555C-4ED1-BA61-EC565DFFE81C}"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649AA8-4164-4AFA-B877-4D281A4EAF51}" type="doc">
      <dgm:prSet loTypeId="urn:microsoft.com/office/officeart/2005/8/layout/target3" loCatId="relationship" qsTypeId="urn:microsoft.com/office/officeart/2005/8/quickstyle/3d1" qsCatId="3D" csTypeId="urn:microsoft.com/office/officeart/2005/8/colors/accent5_4" csCatId="accent5" phldr="1"/>
      <dgm:spPr/>
      <dgm:t>
        <a:bodyPr/>
        <a:lstStyle/>
        <a:p>
          <a:endParaRPr lang="en-US"/>
        </a:p>
      </dgm:t>
    </dgm:pt>
    <dgm:pt modelId="{FDE5F93F-C090-47AA-8F82-484152B783A9}" type="pres">
      <dgm:prSet presAssocID="{F8649AA8-4164-4AFA-B877-4D281A4EAF51}" presName="Name0" presStyleCnt="0">
        <dgm:presLayoutVars>
          <dgm:chMax val="7"/>
          <dgm:dir/>
          <dgm:animLvl val="lvl"/>
          <dgm:resizeHandles val="exact"/>
        </dgm:presLayoutVars>
      </dgm:prSet>
      <dgm:spPr/>
    </dgm:pt>
  </dgm:ptLst>
  <dgm:cxnLst>
    <dgm:cxn modelId="{EF46E1E5-5D28-4EBD-97E8-F9138EE80A1C}" type="presOf" srcId="{F8649AA8-4164-4AFA-B877-4D281A4EAF51}" destId="{FDE5F93F-C090-47AA-8F82-484152B783A9}" srcOrd="0"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987D59-70F6-45C0-875E-EA1C4F023879}" type="doc">
      <dgm:prSet loTypeId="urn:microsoft.com/office/officeart/2005/8/layout/equation2" loCatId="process" qsTypeId="urn:microsoft.com/office/officeart/2005/8/quickstyle/3d2" qsCatId="3D" csTypeId="urn:microsoft.com/office/officeart/2005/8/colors/colorful4" csCatId="colorful" phldr="1"/>
      <dgm:spPr/>
      <dgm:t>
        <a:bodyPr/>
        <a:lstStyle/>
        <a:p>
          <a:endParaRPr lang="en-US"/>
        </a:p>
      </dgm:t>
    </dgm:pt>
    <dgm:pt modelId="{6CF90227-13B1-4FEB-BADE-888C0D496B2D}">
      <dgm:prSet phldrT="[Text]" custT="1"/>
      <dgm:spPr/>
      <dgm:t>
        <a:bodyPr/>
        <a:lstStyle/>
        <a:p>
          <a:r>
            <a:rPr lang="en-US" sz="1600" dirty="0"/>
            <a:t>Source Code 1</a:t>
          </a:r>
        </a:p>
        <a:p>
          <a:endParaRPr lang="en-US" sz="1600" dirty="0"/>
        </a:p>
        <a:p>
          <a:r>
            <a:rPr lang="en-US" sz="1600" dirty="0"/>
            <a:t>Project Codes 12210 &amp; 12810</a:t>
          </a:r>
        </a:p>
      </dgm:t>
    </dgm:pt>
    <dgm:pt modelId="{09CF1C3B-2233-49F6-99F4-F9B2E87461B7}" type="parTrans" cxnId="{28C3E2ED-BCC9-4AE6-96E5-F35DD2330257}">
      <dgm:prSet/>
      <dgm:spPr/>
      <dgm:t>
        <a:bodyPr/>
        <a:lstStyle/>
        <a:p>
          <a:endParaRPr lang="en-US"/>
        </a:p>
      </dgm:t>
    </dgm:pt>
    <dgm:pt modelId="{022D35AF-866E-47E3-A5F2-FDB5172D982D}" type="sibTrans" cxnId="{28C3E2ED-BCC9-4AE6-96E5-F35DD2330257}">
      <dgm:prSet/>
      <dgm:spPr/>
      <dgm:t>
        <a:bodyPr/>
        <a:lstStyle/>
        <a:p>
          <a:endParaRPr lang="en-US" dirty="0"/>
        </a:p>
      </dgm:t>
    </dgm:pt>
    <dgm:pt modelId="{AD91D6EA-2518-466D-AE98-F729BD54160A}">
      <dgm:prSet phldrT="[Text]" custT="1"/>
      <dgm:spPr/>
      <dgm:t>
        <a:bodyPr/>
        <a:lstStyle/>
        <a:p>
          <a:r>
            <a:rPr lang="en-US" sz="1600" dirty="0"/>
            <a:t>Source Code 2</a:t>
          </a:r>
        </a:p>
        <a:p>
          <a:endParaRPr lang="en-US" sz="1600" dirty="0"/>
        </a:p>
        <a:p>
          <a:r>
            <a:rPr lang="en-US" sz="1600" dirty="0"/>
            <a:t>Project Codes 12210 &amp; 12810 </a:t>
          </a:r>
        </a:p>
      </dgm:t>
    </dgm:pt>
    <dgm:pt modelId="{2E8CAB52-FE79-4E29-8771-0F2D0A6595CC}" type="parTrans" cxnId="{C1263BA5-931E-4ED0-B8A8-093B05AB46B3}">
      <dgm:prSet/>
      <dgm:spPr/>
      <dgm:t>
        <a:bodyPr/>
        <a:lstStyle/>
        <a:p>
          <a:endParaRPr lang="en-US"/>
        </a:p>
      </dgm:t>
    </dgm:pt>
    <dgm:pt modelId="{0291FE36-2C99-446E-8820-7C6102B0E7BB}" type="sibTrans" cxnId="{C1263BA5-931E-4ED0-B8A8-093B05AB46B3}">
      <dgm:prSet/>
      <dgm:spPr/>
      <dgm:t>
        <a:bodyPr/>
        <a:lstStyle/>
        <a:p>
          <a:endParaRPr lang="en-US" dirty="0"/>
        </a:p>
      </dgm:t>
    </dgm:pt>
    <dgm:pt modelId="{C0F1D552-CD83-4134-90BE-B7A1A7B7161B}">
      <dgm:prSet phldrT="[Text]"/>
      <dgm:spPr/>
      <dgm:t>
        <a:bodyPr/>
        <a:lstStyle/>
        <a:p>
          <a:r>
            <a:rPr lang="en-US" dirty="0"/>
            <a:t>MOE Local Only</a:t>
          </a:r>
        </a:p>
      </dgm:t>
    </dgm:pt>
    <dgm:pt modelId="{A315478D-DBAE-4CFB-9311-FB649190A9CD}" type="parTrans" cxnId="{E3435776-C015-4953-88C2-E35011493AEB}">
      <dgm:prSet/>
      <dgm:spPr/>
      <dgm:t>
        <a:bodyPr/>
        <a:lstStyle/>
        <a:p>
          <a:endParaRPr lang="en-US"/>
        </a:p>
      </dgm:t>
    </dgm:pt>
    <dgm:pt modelId="{38315D73-92E1-462F-81BE-872A0DC7C72E}" type="sibTrans" cxnId="{E3435776-C015-4953-88C2-E35011493AEB}">
      <dgm:prSet/>
      <dgm:spPr/>
      <dgm:t>
        <a:bodyPr/>
        <a:lstStyle/>
        <a:p>
          <a:endParaRPr lang="en-US"/>
        </a:p>
      </dgm:t>
    </dgm:pt>
    <dgm:pt modelId="{E5454451-34F6-4305-8ED0-198A67F302B3}" type="pres">
      <dgm:prSet presAssocID="{FD987D59-70F6-45C0-875E-EA1C4F023879}" presName="Name0" presStyleCnt="0">
        <dgm:presLayoutVars>
          <dgm:dir/>
          <dgm:resizeHandles val="exact"/>
        </dgm:presLayoutVars>
      </dgm:prSet>
      <dgm:spPr/>
    </dgm:pt>
    <dgm:pt modelId="{2C7BE33F-AA65-4867-AB34-65C7F1CE6337}" type="pres">
      <dgm:prSet presAssocID="{FD987D59-70F6-45C0-875E-EA1C4F023879}" presName="vNodes" presStyleCnt="0"/>
      <dgm:spPr/>
    </dgm:pt>
    <dgm:pt modelId="{B1118927-08FE-4CD6-8824-558B998FE984}" type="pres">
      <dgm:prSet presAssocID="{6CF90227-13B1-4FEB-BADE-888C0D496B2D}" presName="node" presStyleLbl="node1" presStyleIdx="0" presStyleCnt="3" custScaleX="209277" custScaleY="193982">
        <dgm:presLayoutVars>
          <dgm:bulletEnabled val="1"/>
        </dgm:presLayoutVars>
      </dgm:prSet>
      <dgm:spPr/>
    </dgm:pt>
    <dgm:pt modelId="{C5C612E4-3DAC-4B3A-8038-573776C3905A}" type="pres">
      <dgm:prSet presAssocID="{022D35AF-866E-47E3-A5F2-FDB5172D982D}" presName="spacerT" presStyleCnt="0"/>
      <dgm:spPr/>
    </dgm:pt>
    <dgm:pt modelId="{0EF1C3E1-E37C-47BD-BCF4-11F5DD52CA3B}" type="pres">
      <dgm:prSet presAssocID="{022D35AF-866E-47E3-A5F2-FDB5172D982D}" presName="sibTrans" presStyleLbl="sibTrans2D1" presStyleIdx="0" presStyleCnt="2"/>
      <dgm:spPr/>
    </dgm:pt>
    <dgm:pt modelId="{B74DF8BA-43BE-4839-B35E-D3D61240370C}" type="pres">
      <dgm:prSet presAssocID="{022D35AF-866E-47E3-A5F2-FDB5172D982D}" presName="spacerB" presStyleCnt="0"/>
      <dgm:spPr/>
    </dgm:pt>
    <dgm:pt modelId="{754624A8-6F52-418F-A424-C2DA871BC96A}" type="pres">
      <dgm:prSet presAssocID="{AD91D6EA-2518-466D-AE98-F729BD54160A}" presName="node" presStyleLbl="node1" presStyleIdx="1" presStyleCnt="3" custScaleX="211149" custScaleY="190674">
        <dgm:presLayoutVars>
          <dgm:bulletEnabled val="1"/>
        </dgm:presLayoutVars>
      </dgm:prSet>
      <dgm:spPr/>
    </dgm:pt>
    <dgm:pt modelId="{8832FDBC-FE39-41F2-A33E-B626C9BCAD61}" type="pres">
      <dgm:prSet presAssocID="{FD987D59-70F6-45C0-875E-EA1C4F023879}" presName="sibTransLast" presStyleLbl="sibTrans2D1" presStyleIdx="1" presStyleCnt="2" custScaleX="246771" custScaleY="130801" custLinFactX="-5327" custLinFactNeighborX="-100000" custLinFactNeighborY="-756"/>
      <dgm:spPr/>
    </dgm:pt>
    <dgm:pt modelId="{3FA2AEC9-F55A-4320-BE72-C47A2DFB7BE9}" type="pres">
      <dgm:prSet presAssocID="{FD987D59-70F6-45C0-875E-EA1C4F023879}" presName="connectorText" presStyleLbl="sibTrans2D1" presStyleIdx="1" presStyleCnt="2"/>
      <dgm:spPr/>
    </dgm:pt>
    <dgm:pt modelId="{10A6C9E8-8EEA-403D-A48C-F9B791B6CFE0}" type="pres">
      <dgm:prSet presAssocID="{FD987D59-70F6-45C0-875E-EA1C4F023879}" presName="lastNode" presStyleLbl="node1" presStyleIdx="2" presStyleCnt="3" custScaleX="139568" custScaleY="125387">
        <dgm:presLayoutVars>
          <dgm:bulletEnabled val="1"/>
        </dgm:presLayoutVars>
      </dgm:prSet>
      <dgm:spPr/>
    </dgm:pt>
  </dgm:ptLst>
  <dgm:cxnLst>
    <dgm:cxn modelId="{3F79193E-41E1-4BAC-A2DE-6F3A5D366665}" type="presOf" srcId="{FD987D59-70F6-45C0-875E-EA1C4F023879}" destId="{E5454451-34F6-4305-8ED0-198A67F302B3}" srcOrd="0" destOrd="0" presId="urn:microsoft.com/office/officeart/2005/8/layout/equation2"/>
    <dgm:cxn modelId="{BB51F93F-DF78-4AAD-94A7-5C9FF082DF9B}" type="presOf" srcId="{AD91D6EA-2518-466D-AE98-F729BD54160A}" destId="{754624A8-6F52-418F-A424-C2DA871BC96A}" srcOrd="0" destOrd="0" presId="urn:microsoft.com/office/officeart/2005/8/layout/equation2"/>
    <dgm:cxn modelId="{E3435776-C015-4953-88C2-E35011493AEB}" srcId="{FD987D59-70F6-45C0-875E-EA1C4F023879}" destId="{C0F1D552-CD83-4134-90BE-B7A1A7B7161B}" srcOrd="2" destOrd="0" parTransId="{A315478D-DBAE-4CFB-9311-FB649190A9CD}" sibTransId="{38315D73-92E1-462F-81BE-872A0DC7C72E}"/>
    <dgm:cxn modelId="{A4FED592-A303-4622-A548-F5939171E534}" type="presOf" srcId="{0291FE36-2C99-446E-8820-7C6102B0E7BB}" destId="{8832FDBC-FE39-41F2-A33E-B626C9BCAD61}" srcOrd="0" destOrd="0" presId="urn:microsoft.com/office/officeart/2005/8/layout/equation2"/>
    <dgm:cxn modelId="{C1263BA5-931E-4ED0-B8A8-093B05AB46B3}" srcId="{FD987D59-70F6-45C0-875E-EA1C4F023879}" destId="{AD91D6EA-2518-466D-AE98-F729BD54160A}" srcOrd="1" destOrd="0" parTransId="{2E8CAB52-FE79-4E29-8771-0F2D0A6595CC}" sibTransId="{0291FE36-2C99-446E-8820-7C6102B0E7BB}"/>
    <dgm:cxn modelId="{B0049AA5-19BB-4D94-B2F2-7CA203D6BE56}" type="presOf" srcId="{C0F1D552-CD83-4134-90BE-B7A1A7B7161B}" destId="{10A6C9E8-8EEA-403D-A48C-F9B791B6CFE0}" srcOrd="0" destOrd="0" presId="urn:microsoft.com/office/officeart/2005/8/layout/equation2"/>
    <dgm:cxn modelId="{862B10BD-D495-469E-A4FA-F7ED7E49F8DA}" type="presOf" srcId="{022D35AF-866E-47E3-A5F2-FDB5172D982D}" destId="{0EF1C3E1-E37C-47BD-BCF4-11F5DD52CA3B}" srcOrd="0" destOrd="0" presId="urn:microsoft.com/office/officeart/2005/8/layout/equation2"/>
    <dgm:cxn modelId="{5C072DC8-C165-48E5-88FE-3EBAD4E1B750}" type="presOf" srcId="{0291FE36-2C99-446E-8820-7C6102B0E7BB}" destId="{3FA2AEC9-F55A-4320-BE72-C47A2DFB7BE9}" srcOrd="1" destOrd="0" presId="urn:microsoft.com/office/officeart/2005/8/layout/equation2"/>
    <dgm:cxn modelId="{28C3E2ED-BCC9-4AE6-96E5-F35DD2330257}" srcId="{FD987D59-70F6-45C0-875E-EA1C4F023879}" destId="{6CF90227-13B1-4FEB-BADE-888C0D496B2D}" srcOrd="0" destOrd="0" parTransId="{09CF1C3B-2233-49F6-99F4-F9B2E87461B7}" sibTransId="{022D35AF-866E-47E3-A5F2-FDB5172D982D}"/>
    <dgm:cxn modelId="{9A4D88F2-2754-40B4-B869-131F5A3BFD8B}" type="presOf" srcId="{6CF90227-13B1-4FEB-BADE-888C0D496B2D}" destId="{B1118927-08FE-4CD6-8824-558B998FE984}" srcOrd="0" destOrd="0" presId="urn:microsoft.com/office/officeart/2005/8/layout/equation2"/>
    <dgm:cxn modelId="{A0822193-706B-4FE8-B5D2-358B8939BBFB}" type="presParOf" srcId="{E5454451-34F6-4305-8ED0-198A67F302B3}" destId="{2C7BE33F-AA65-4867-AB34-65C7F1CE6337}" srcOrd="0" destOrd="0" presId="urn:microsoft.com/office/officeart/2005/8/layout/equation2"/>
    <dgm:cxn modelId="{5B15BD1E-FB45-4624-AEAF-96EBABBD15D1}" type="presParOf" srcId="{2C7BE33F-AA65-4867-AB34-65C7F1CE6337}" destId="{B1118927-08FE-4CD6-8824-558B998FE984}" srcOrd="0" destOrd="0" presId="urn:microsoft.com/office/officeart/2005/8/layout/equation2"/>
    <dgm:cxn modelId="{B383A85C-4811-4CBB-ADB0-D1162650F7CB}" type="presParOf" srcId="{2C7BE33F-AA65-4867-AB34-65C7F1CE6337}" destId="{C5C612E4-3DAC-4B3A-8038-573776C3905A}" srcOrd="1" destOrd="0" presId="urn:microsoft.com/office/officeart/2005/8/layout/equation2"/>
    <dgm:cxn modelId="{AA573D03-7109-4E55-B95F-C9783A5C4F6A}" type="presParOf" srcId="{2C7BE33F-AA65-4867-AB34-65C7F1CE6337}" destId="{0EF1C3E1-E37C-47BD-BCF4-11F5DD52CA3B}" srcOrd="2" destOrd="0" presId="urn:microsoft.com/office/officeart/2005/8/layout/equation2"/>
    <dgm:cxn modelId="{13C7F732-937A-43CE-B047-FBC3C2658D87}" type="presParOf" srcId="{2C7BE33F-AA65-4867-AB34-65C7F1CE6337}" destId="{B74DF8BA-43BE-4839-B35E-D3D61240370C}" srcOrd="3" destOrd="0" presId="urn:microsoft.com/office/officeart/2005/8/layout/equation2"/>
    <dgm:cxn modelId="{006411BA-8640-4D32-B25C-C751DE5A9EAE}" type="presParOf" srcId="{2C7BE33F-AA65-4867-AB34-65C7F1CE6337}" destId="{754624A8-6F52-418F-A424-C2DA871BC96A}" srcOrd="4" destOrd="0" presId="urn:microsoft.com/office/officeart/2005/8/layout/equation2"/>
    <dgm:cxn modelId="{7CDFBF73-A3C4-44C6-A8B8-57EC0589CEE1}" type="presParOf" srcId="{E5454451-34F6-4305-8ED0-198A67F302B3}" destId="{8832FDBC-FE39-41F2-A33E-B626C9BCAD61}" srcOrd="1" destOrd="0" presId="urn:microsoft.com/office/officeart/2005/8/layout/equation2"/>
    <dgm:cxn modelId="{A6B09942-5FCF-470E-9559-5B4C8E37DCDB}" type="presParOf" srcId="{8832FDBC-FE39-41F2-A33E-B626C9BCAD61}" destId="{3FA2AEC9-F55A-4320-BE72-C47A2DFB7BE9}" srcOrd="0" destOrd="0" presId="urn:microsoft.com/office/officeart/2005/8/layout/equation2"/>
    <dgm:cxn modelId="{3ACDE465-0B86-461E-A628-84B91EF1FF05}" type="presParOf" srcId="{E5454451-34F6-4305-8ED0-198A67F302B3}" destId="{10A6C9E8-8EEA-403D-A48C-F9B791B6CFE0}"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D987D59-70F6-45C0-875E-EA1C4F023879}" type="doc">
      <dgm:prSet loTypeId="urn:microsoft.com/office/officeart/2005/8/layout/equation2" loCatId="process" qsTypeId="urn:microsoft.com/office/officeart/2005/8/quickstyle/3d2" qsCatId="3D" csTypeId="urn:microsoft.com/office/officeart/2005/8/colors/colorful4" csCatId="colorful" phldr="1"/>
      <dgm:spPr/>
      <dgm:t>
        <a:bodyPr/>
        <a:lstStyle/>
        <a:p>
          <a:endParaRPr lang="en-US"/>
        </a:p>
      </dgm:t>
    </dgm:pt>
    <dgm:pt modelId="{6CF90227-13B1-4FEB-BADE-888C0D496B2D}">
      <dgm:prSet phldrT="[Text]" custT="1"/>
      <dgm:spPr/>
      <dgm:t>
        <a:bodyPr/>
        <a:lstStyle/>
        <a:p>
          <a:r>
            <a:rPr lang="en-US" sz="1200" dirty="0"/>
            <a:t>Source Code 1</a:t>
          </a:r>
        </a:p>
        <a:p>
          <a:r>
            <a:rPr lang="en-US" sz="1200" dirty="0"/>
            <a:t>Project Codes 12210 &amp; 12810</a:t>
          </a:r>
        </a:p>
      </dgm:t>
    </dgm:pt>
    <dgm:pt modelId="{09CF1C3B-2233-49F6-99F4-F9B2E87461B7}" type="parTrans" cxnId="{28C3E2ED-BCC9-4AE6-96E5-F35DD2330257}">
      <dgm:prSet/>
      <dgm:spPr/>
      <dgm:t>
        <a:bodyPr/>
        <a:lstStyle/>
        <a:p>
          <a:endParaRPr lang="en-US"/>
        </a:p>
      </dgm:t>
    </dgm:pt>
    <dgm:pt modelId="{022D35AF-866E-47E3-A5F2-FDB5172D982D}" type="sibTrans" cxnId="{28C3E2ED-BCC9-4AE6-96E5-F35DD2330257}">
      <dgm:prSet/>
      <dgm:spPr/>
      <dgm:t>
        <a:bodyPr/>
        <a:lstStyle/>
        <a:p>
          <a:endParaRPr lang="en-US" dirty="0"/>
        </a:p>
      </dgm:t>
    </dgm:pt>
    <dgm:pt modelId="{AD91D6EA-2518-466D-AE98-F729BD54160A}">
      <dgm:prSet phldrT="[Text]" custT="1"/>
      <dgm:spPr/>
      <dgm:t>
        <a:bodyPr/>
        <a:lstStyle/>
        <a:p>
          <a:r>
            <a:rPr lang="en-US" sz="1200" dirty="0"/>
            <a:t>Source Code 2 </a:t>
          </a:r>
        </a:p>
        <a:p>
          <a:r>
            <a:rPr lang="en-US" sz="1200" dirty="0"/>
            <a:t>Project Codes 12210 &amp; 12810</a:t>
          </a:r>
        </a:p>
      </dgm:t>
    </dgm:pt>
    <dgm:pt modelId="{2E8CAB52-FE79-4E29-8771-0F2D0A6595CC}" type="parTrans" cxnId="{C1263BA5-931E-4ED0-B8A8-093B05AB46B3}">
      <dgm:prSet/>
      <dgm:spPr/>
      <dgm:t>
        <a:bodyPr/>
        <a:lstStyle/>
        <a:p>
          <a:endParaRPr lang="en-US"/>
        </a:p>
      </dgm:t>
    </dgm:pt>
    <dgm:pt modelId="{0291FE36-2C99-446E-8820-7C6102B0E7BB}" type="sibTrans" cxnId="{C1263BA5-931E-4ED0-B8A8-093B05AB46B3}">
      <dgm:prSet/>
      <dgm:spPr/>
      <dgm:t>
        <a:bodyPr/>
        <a:lstStyle/>
        <a:p>
          <a:endParaRPr lang="en-US" dirty="0"/>
        </a:p>
      </dgm:t>
    </dgm:pt>
    <dgm:pt modelId="{C0F1D552-CD83-4134-90BE-B7A1A7B7161B}">
      <dgm:prSet phldrT="[Text]" custT="1"/>
      <dgm:spPr/>
      <dgm:t>
        <a:bodyPr/>
        <a:lstStyle/>
        <a:p>
          <a:r>
            <a:rPr lang="en-US" sz="1200" dirty="0"/>
            <a:t>Source Code 3  </a:t>
          </a:r>
        </a:p>
        <a:p>
          <a:r>
            <a:rPr lang="en-US" sz="1200" dirty="0"/>
            <a:t>Project Codes 12210 &amp; 12810</a:t>
          </a:r>
        </a:p>
      </dgm:t>
    </dgm:pt>
    <dgm:pt modelId="{A315478D-DBAE-4CFB-9311-FB649190A9CD}" type="parTrans" cxnId="{E3435776-C015-4953-88C2-E35011493AEB}">
      <dgm:prSet/>
      <dgm:spPr/>
      <dgm:t>
        <a:bodyPr/>
        <a:lstStyle/>
        <a:p>
          <a:endParaRPr lang="en-US"/>
        </a:p>
      </dgm:t>
    </dgm:pt>
    <dgm:pt modelId="{38315D73-92E1-462F-81BE-872A0DC7C72E}" type="sibTrans" cxnId="{E3435776-C015-4953-88C2-E35011493AEB}">
      <dgm:prSet/>
      <dgm:spPr/>
      <dgm:t>
        <a:bodyPr/>
        <a:lstStyle/>
        <a:p>
          <a:endParaRPr lang="en-US" dirty="0"/>
        </a:p>
      </dgm:t>
    </dgm:pt>
    <dgm:pt modelId="{319751EC-23A7-4FA1-97C8-16628AC1195E}">
      <dgm:prSet phldrT="[Text]"/>
      <dgm:spPr/>
      <dgm:t>
        <a:bodyPr/>
        <a:lstStyle/>
        <a:p>
          <a:r>
            <a:rPr lang="en-US" dirty="0"/>
            <a:t>MOE State and Local</a:t>
          </a:r>
        </a:p>
      </dgm:t>
    </dgm:pt>
    <dgm:pt modelId="{5134808E-F469-46AD-A383-B1A1625DB051}" type="parTrans" cxnId="{D60B3050-BABC-4B94-ACFB-842F40C5CC48}">
      <dgm:prSet/>
      <dgm:spPr/>
      <dgm:t>
        <a:bodyPr/>
        <a:lstStyle/>
        <a:p>
          <a:endParaRPr lang="en-US"/>
        </a:p>
      </dgm:t>
    </dgm:pt>
    <dgm:pt modelId="{30B2C4E1-A58C-4B0C-84AF-133D0B49A5BA}" type="sibTrans" cxnId="{D60B3050-BABC-4B94-ACFB-842F40C5CC48}">
      <dgm:prSet/>
      <dgm:spPr/>
      <dgm:t>
        <a:bodyPr/>
        <a:lstStyle/>
        <a:p>
          <a:endParaRPr lang="en-US"/>
        </a:p>
      </dgm:t>
    </dgm:pt>
    <dgm:pt modelId="{E5454451-34F6-4305-8ED0-198A67F302B3}" type="pres">
      <dgm:prSet presAssocID="{FD987D59-70F6-45C0-875E-EA1C4F023879}" presName="Name0" presStyleCnt="0">
        <dgm:presLayoutVars>
          <dgm:dir/>
          <dgm:resizeHandles val="exact"/>
        </dgm:presLayoutVars>
      </dgm:prSet>
      <dgm:spPr/>
    </dgm:pt>
    <dgm:pt modelId="{2C7BE33F-AA65-4867-AB34-65C7F1CE6337}" type="pres">
      <dgm:prSet presAssocID="{FD987D59-70F6-45C0-875E-EA1C4F023879}" presName="vNodes" presStyleCnt="0"/>
      <dgm:spPr/>
    </dgm:pt>
    <dgm:pt modelId="{B1118927-08FE-4CD6-8824-558B998FE984}" type="pres">
      <dgm:prSet presAssocID="{6CF90227-13B1-4FEB-BADE-888C0D496B2D}" presName="node" presStyleLbl="node1" presStyleIdx="0" presStyleCnt="4" custScaleX="213259" custScaleY="179739">
        <dgm:presLayoutVars>
          <dgm:bulletEnabled val="1"/>
        </dgm:presLayoutVars>
      </dgm:prSet>
      <dgm:spPr/>
    </dgm:pt>
    <dgm:pt modelId="{C5C612E4-3DAC-4B3A-8038-573776C3905A}" type="pres">
      <dgm:prSet presAssocID="{022D35AF-866E-47E3-A5F2-FDB5172D982D}" presName="spacerT" presStyleCnt="0"/>
      <dgm:spPr/>
    </dgm:pt>
    <dgm:pt modelId="{0EF1C3E1-E37C-47BD-BCF4-11F5DD52CA3B}" type="pres">
      <dgm:prSet presAssocID="{022D35AF-866E-47E3-A5F2-FDB5172D982D}" presName="sibTrans" presStyleLbl="sibTrans2D1" presStyleIdx="0" presStyleCnt="3"/>
      <dgm:spPr/>
    </dgm:pt>
    <dgm:pt modelId="{B74DF8BA-43BE-4839-B35E-D3D61240370C}" type="pres">
      <dgm:prSet presAssocID="{022D35AF-866E-47E3-A5F2-FDB5172D982D}" presName="spacerB" presStyleCnt="0"/>
      <dgm:spPr/>
    </dgm:pt>
    <dgm:pt modelId="{754624A8-6F52-418F-A424-C2DA871BC96A}" type="pres">
      <dgm:prSet presAssocID="{AD91D6EA-2518-466D-AE98-F729BD54160A}" presName="node" presStyleLbl="node1" presStyleIdx="1" presStyleCnt="4" custScaleX="213259" custScaleY="189676">
        <dgm:presLayoutVars>
          <dgm:bulletEnabled val="1"/>
        </dgm:presLayoutVars>
      </dgm:prSet>
      <dgm:spPr/>
    </dgm:pt>
    <dgm:pt modelId="{F30C7465-CA81-4DB5-8D2E-5F5408492ED5}" type="pres">
      <dgm:prSet presAssocID="{0291FE36-2C99-446E-8820-7C6102B0E7BB}" presName="spacerT" presStyleCnt="0"/>
      <dgm:spPr/>
    </dgm:pt>
    <dgm:pt modelId="{8F1BE156-DF3B-47E2-AD36-1954F48A9F2E}" type="pres">
      <dgm:prSet presAssocID="{0291FE36-2C99-446E-8820-7C6102B0E7BB}" presName="sibTrans" presStyleLbl="sibTrans2D1" presStyleIdx="1" presStyleCnt="3"/>
      <dgm:spPr/>
    </dgm:pt>
    <dgm:pt modelId="{6DBE9BE8-DF31-4B4D-AD1B-15690DBBF27C}" type="pres">
      <dgm:prSet presAssocID="{0291FE36-2C99-446E-8820-7C6102B0E7BB}" presName="spacerB" presStyleCnt="0"/>
      <dgm:spPr/>
    </dgm:pt>
    <dgm:pt modelId="{575735EC-C8E6-4907-87B3-FD7D01B40427}" type="pres">
      <dgm:prSet presAssocID="{C0F1D552-CD83-4134-90BE-B7A1A7B7161B}" presName="node" presStyleLbl="node1" presStyleIdx="2" presStyleCnt="4" custScaleX="213259" custScaleY="191869">
        <dgm:presLayoutVars>
          <dgm:bulletEnabled val="1"/>
        </dgm:presLayoutVars>
      </dgm:prSet>
      <dgm:spPr/>
    </dgm:pt>
    <dgm:pt modelId="{8832FDBC-FE39-41F2-A33E-B626C9BCAD61}" type="pres">
      <dgm:prSet presAssocID="{FD987D59-70F6-45C0-875E-EA1C4F023879}" presName="sibTransLast" presStyleLbl="sibTrans2D1" presStyleIdx="2" presStyleCnt="3" custScaleX="120392" custScaleY="225630"/>
      <dgm:spPr/>
    </dgm:pt>
    <dgm:pt modelId="{3FA2AEC9-F55A-4320-BE72-C47A2DFB7BE9}" type="pres">
      <dgm:prSet presAssocID="{FD987D59-70F6-45C0-875E-EA1C4F023879}" presName="connectorText" presStyleLbl="sibTrans2D1" presStyleIdx="2" presStyleCnt="3"/>
      <dgm:spPr/>
    </dgm:pt>
    <dgm:pt modelId="{10A6C9E8-8EEA-403D-A48C-F9B791B6CFE0}" type="pres">
      <dgm:prSet presAssocID="{FD987D59-70F6-45C0-875E-EA1C4F023879}" presName="lastNode" presStyleLbl="node1" presStyleIdx="3" presStyleCnt="4" custScaleX="227468" custScaleY="218066" custLinFactX="23591" custLinFactNeighborX="100000" custLinFactNeighborY="0">
        <dgm:presLayoutVars>
          <dgm:bulletEnabled val="1"/>
        </dgm:presLayoutVars>
      </dgm:prSet>
      <dgm:spPr/>
    </dgm:pt>
  </dgm:ptLst>
  <dgm:cxnLst>
    <dgm:cxn modelId="{F68B1A1C-1598-481E-B42A-5ECFC2D3EDDF}" type="presOf" srcId="{38315D73-92E1-462F-81BE-872A0DC7C72E}" destId="{8832FDBC-FE39-41F2-A33E-B626C9BCAD61}" srcOrd="0" destOrd="0" presId="urn:microsoft.com/office/officeart/2005/8/layout/equation2"/>
    <dgm:cxn modelId="{5A6CCF26-E075-4F33-B6D1-F095051BC013}" type="presOf" srcId="{0291FE36-2C99-446E-8820-7C6102B0E7BB}" destId="{8F1BE156-DF3B-47E2-AD36-1954F48A9F2E}" srcOrd="0" destOrd="0" presId="urn:microsoft.com/office/officeart/2005/8/layout/equation2"/>
    <dgm:cxn modelId="{3F79193E-41E1-4BAC-A2DE-6F3A5D366665}" type="presOf" srcId="{FD987D59-70F6-45C0-875E-EA1C4F023879}" destId="{E5454451-34F6-4305-8ED0-198A67F302B3}" srcOrd="0" destOrd="0" presId="urn:microsoft.com/office/officeart/2005/8/layout/equation2"/>
    <dgm:cxn modelId="{BB51F93F-DF78-4AAD-94A7-5C9FF082DF9B}" type="presOf" srcId="{AD91D6EA-2518-466D-AE98-F729BD54160A}" destId="{754624A8-6F52-418F-A424-C2DA871BC96A}" srcOrd="0" destOrd="0" presId="urn:microsoft.com/office/officeart/2005/8/layout/equation2"/>
    <dgm:cxn modelId="{4C349B45-C907-4A54-B145-8577406FD1E2}" type="presOf" srcId="{319751EC-23A7-4FA1-97C8-16628AC1195E}" destId="{10A6C9E8-8EEA-403D-A48C-F9B791B6CFE0}" srcOrd="0" destOrd="0" presId="urn:microsoft.com/office/officeart/2005/8/layout/equation2"/>
    <dgm:cxn modelId="{D60B3050-BABC-4B94-ACFB-842F40C5CC48}" srcId="{FD987D59-70F6-45C0-875E-EA1C4F023879}" destId="{319751EC-23A7-4FA1-97C8-16628AC1195E}" srcOrd="3" destOrd="0" parTransId="{5134808E-F469-46AD-A383-B1A1625DB051}" sibTransId="{30B2C4E1-A58C-4B0C-84AF-133D0B49A5BA}"/>
    <dgm:cxn modelId="{E3435776-C015-4953-88C2-E35011493AEB}" srcId="{FD987D59-70F6-45C0-875E-EA1C4F023879}" destId="{C0F1D552-CD83-4134-90BE-B7A1A7B7161B}" srcOrd="2" destOrd="0" parTransId="{A315478D-DBAE-4CFB-9311-FB649190A9CD}" sibTransId="{38315D73-92E1-462F-81BE-872A0DC7C72E}"/>
    <dgm:cxn modelId="{C1263BA5-931E-4ED0-B8A8-093B05AB46B3}" srcId="{FD987D59-70F6-45C0-875E-EA1C4F023879}" destId="{AD91D6EA-2518-466D-AE98-F729BD54160A}" srcOrd="1" destOrd="0" parTransId="{2E8CAB52-FE79-4E29-8771-0F2D0A6595CC}" sibTransId="{0291FE36-2C99-446E-8820-7C6102B0E7BB}"/>
    <dgm:cxn modelId="{862B10BD-D495-469E-A4FA-F7ED7E49F8DA}" type="presOf" srcId="{022D35AF-866E-47E3-A5F2-FDB5172D982D}" destId="{0EF1C3E1-E37C-47BD-BCF4-11F5DD52CA3B}" srcOrd="0" destOrd="0" presId="urn:microsoft.com/office/officeart/2005/8/layout/equation2"/>
    <dgm:cxn modelId="{DF6028E4-358F-4A1E-B1C9-3FCA3CB7DD5D}" type="presOf" srcId="{38315D73-92E1-462F-81BE-872A0DC7C72E}" destId="{3FA2AEC9-F55A-4320-BE72-C47A2DFB7BE9}" srcOrd="1" destOrd="0" presId="urn:microsoft.com/office/officeart/2005/8/layout/equation2"/>
    <dgm:cxn modelId="{28C3E2ED-BCC9-4AE6-96E5-F35DD2330257}" srcId="{FD987D59-70F6-45C0-875E-EA1C4F023879}" destId="{6CF90227-13B1-4FEB-BADE-888C0D496B2D}" srcOrd="0" destOrd="0" parTransId="{09CF1C3B-2233-49F6-99F4-F9B2E87461B7}" sibTransId="{022D35AF-866E-47E3-A5F2-FDB5172D982D}"/>
    <dgm:cxn modelId="{9A4D88F2-2754-40B4-B869-131F5A3BFD8B}" type="presOf" srcId="{6CF90227-13B1-4FEB-BADE-888C0D496B2D}" destId="{B1118927-08FE-4CD6-8824-558B998FE984}" srcOrd="0" destOrd="0" presId="urn:microsoft.com/office/officeart/2005/8/layout/equation2"/>
    <dgm:cxn modelId="{1283ECF9-AA53-45AC-BD57-EF789A9001E2}" type="presOf" srcId="{C0F1D552-CD83-4134-90BE-B7A1A7B7161B}" destId="{575735EC-C8E6-4907-87B3-FD7D01B40427}" srcOrd="0" destOrd="0" presId="urn:microsoft.com/office/officeart/2005/8/layout/equation2"/>
    <dgm:cxn modelId="{A0822193-706B-4FE8-B5D2-358B8939BBFB}" type="presParOf" srcId="{E5454451-34F6-4305-8ED0-198A67F302B3}" destId="{2C7BE33F-AA65-4867-AB34-65C7F1CE6337}" srcOrd="0" destOrd="0" presId="urn:microsoft.com/office/officeart/2005/8/layout/equation2"/>
    <dgm:cxn modelId="{5B15BD1E-FB45-4624-AEAF-96EBABBD15D1}" type="presParOf" srcId="{2C7BE33F-AA65-4867-AB34-65C7F1CE6337}" destId="{B1118927-08FE-4CD6-8824-558B998FE984}" srcOrd="0" destOrd="0" presId="urn:microsoft.com/office/officeart/2005/8/layout/equation2"/>
    <dgm:cxn modelId="{B383A85C-4811-4CBB-ADB0-D1162650F7CB}" type="presParOf" srcId="{2C7BE33F-AA65-4867-AB34-65C7F1CE6337}" destId="{C5C612E4-3DAC-4B3A-8038-573776C3905A}" srcOrd="1" destOrd="0" presId="urn:microsoft.com/office/officeart/2005/8/layout/equation2"/>
    <dgm:cxn modelId="{AA573D03-7109-4E55-B95F-C9783A5C4F6A}" type="presParOf" srcId="{2C7BE33F-AA65-4867-AB34-65C7F1CE6337}" destId="{0EF1C3E1-E37C-47BD-BCF4-11F5DD52CA3B}" srcOrd="2" destOrd="0" presId="urn:microsoft.com/office/officeart/2005/8/layout/equation2"/>
    <dgm:cxn modelId="{13C7F732-937A-43CE-B047-FBC3C2658D87}" type="presParOf" srcId="{2C7BE33F-AA65-4867-AB34-65C7F1CE6337}" destId="{B74DF8BA-43BE-4839-B35E-D3D61240370C}" srcOrd="3" destOrd="0" presId="urn:microsoft.com/office/officeart/2005/8/layout/equation2"/>
    <dgm:cxn modelId="{006411BA-8640-4D32-B25C-C751DE5A9EAE}" type="presParOf" srcId="{2C7BE33F-AA65-4867-AB34-65C7F1CE6337}" destId="{754624A8-6F52-418F-A424-C2DA871BC96A}" srcOrd="4" destOrd="0" presId="urn:microsoft.com/office/officeart/2005/8/layout/equation2"/>
    <dgm:cxn modelId="{B34815A2-44CA-4278-A76D-24B1EFD290E2}" type="presParOf" srcId="{2C7BE33F-AA65-4867-AB34-65C7F1CE6337}" destId="{F30C7465-CA81-4DB5-8D2E-5F5408492ED5}" srcOrd="5" destOrd="0" presId="urn:microsoft.com/office/officeart/2005/8/layout/equation2"/>
    <dgm:cxn modelId="{57C9FB94-B3E0-456F-832C-16D0980A40B9}" type="presParOf" srcId="{2C7BE33F-AA65-4867-AB34-65C7F1CE6337}" destId="{8F1BE156-DF3B-47E2-AD36-1954F48A9F2E}" srcOrd="6" destOrd="0" presId="urn:microsoft.com/office/officeart/2005/8/layout/equation2"/>
    <dgm:cxn modelId="{03923664-8ADE-44FA-B286-96ED9A37A241}" type="presParOf" srcId="{2C7BE33F-AA65-4867-AB34-65C7F1CE6337}" destId="{6DBE9BE8-DF31-4B4D-AD1B-15690DBBF27C}" srcOrd="7" destOrd="0" presId="urn:microsoft.com/office/officeart/2005/8/layout/equation2"/>
    <dgm:cxn modelId="{7687510D-381B-4521-8207-7237FB3A2DB5}" type="presParOf" srcId="{2C7BE33F-AA65-4867-AB34-65C7F1CE6337}" destId="{575735EC-C8E6-4907-87B3-FD7D01B40427}" srcOrd="8" destOrd="0" presId="urn:microsoft.com/office/officeart/2005/8/layout/equation2"/>
    <dgm:cxn modelId="{7CDFBF73-A3C4-44C6-A8B8-57EC0589CEE1}" type="presParOf" srcId="{E5454451-34F6-4305-8ED0-198A67F302B3}" destId="{8832FDBC-FE39-41F2-A33E-B626C9BCAD61}" srcOrd="1" destOrd="0" presId="urn:microsoft.com/office/officeart/2005/8/layout/equation2"/>
    <dgm:cxn modelId="{A6B09942-5FCF-470E-9559-5B4C8E37DCDB}" type="presParOf" srcId="{8832FDBC-FE39-41F2-A33E-B626C9BCAD61}" destId="{3FA2AEC9-F55A-4320-BE72-C47A2DFB7BE9}" srcOrd="0" destOrd="0" presId="urn:microsoft.com/office/officeart/2005/8/layout/equation2"/>
    <dgm:cxn modelId="{3ACDE465-0B86-461E-A628-84B91EF1FF05}" type="presParOf" srcId="{E5454451-34F6-4305-8ED0-198A67F302B3}" destId="{10A6C9E8-8EEA-403D-A48C-F9B791B6CFE0}"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246F12-784F-4EFD-99B3-43315D9D2164}"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US"/>
        </a:p>
      </dgm:t>
    </dgm:pt>
    <dgm:pt modelId="{36FEB5F0-FDEE-4BDA-B5F7-B08E881255CB}">
      <dgm:prSet phldrT="[Text]"/>
      <dgm:spPr/>
      <dgm:t>
        <a:bodyPr/>
        <a:lstStyle/>
        <a:p>
          <a:r>
            <a:rPr lang="en-US" dirty="0">
              <a:solidFill>
                <a:schemeClr val="bg1"/>
              </a:solidFill>
            </a:rPr>
            <a:t>ASBR Expenditures July 1 to June 30</a:t>
          </a:r>
        </a:p>
      </dgm:t>
    </dgm:pt>
    <dgm:pt modelId="{24421B2D-A95E-4CB2-9A4B-5C5260088E8D}" type="parTrans" cxnId="{FFDD47DB-02C7-4608-9C63-5EBC91F52B87}">
      <dgm:prSet/>
      <dgm:spPr/>
      <dgm:t>
        <a:bodyPr/>
        <a:lstStyle/>
        <a:p>
          <a:endParaRPr lang="en-US"/>
        </a:p>
      </dgm:t>
    </dgm:pt>
    <dgm:pt modelId="{72CF672A-24D5-4115-A5D7-A2474B51DE3A}" type="sibTrans" cxnId="{FFDD47DB-02C7-4608-9C63-5EBC91F52B87}">
      <dgm:prSet/>
      <dgm:spPr/>
      <dgm:t>
        <a:bodyPr/>
        <a:lstStyle/>
        <a:p>
          <a:endParaRPr lang="en-US" dirty="0"/>
        </a:p>
      </dgm:t>
    </dgm:pt>
    <dgm:pt modelId="{09EA6945-7838-4529-9925-DCF8B4CC3AD6}">
      <dgm:prSet phldrT="[Text]"/>
      <dgm:spPr/>
      <dgm:t>
        <a:bodyPr/>
        <a:lstStyle/>
        <a:p>
          <a:r>
            <a:rPr lang="en-US" dirty="0">
              <a:solidFill>
                <a:schemeClr val="bg1"/>
              </a:solidFill>
            </a:rPr>
            <a:t>Early Childhood Special Education (ECSE) FER Grid</a:t>
          </a:r>
        </a:p>
      </dgm:t>
    </dgm:pt>
    <dgm:pt modelId="{BF441417-5742-426B-91AD-72E26A20939C}" type="sibTrans" cxnId="{65D3592E-E182-4BEB-A4BC-9833885200F9}">
      <dgm:prSet/>
      <dgm:spPr/>
      <dgm:t>
        <a:bodyPr/>
        <a:lstStyle/>
        <a:p>
          <a:endParaRPr lang="en-US"/>
        </a:p>
      </dgm:t>
    </dgm:pt>
    <dgm:pt modelId="{0C7A249D-6221-4F9A-8477-4A95773EF34A}" type="parTrans" cxnId="{65D3592E-E182-4BEB-A4BC-9833885200F9}">
      <dgm:prSet/>
      <dgm:spPr/>
      <dgm:t>
        <a:bodyPr/>
        <a:lstStyle/>
        <a:p>
          <a:endParaRPr lang="en-US"/>
        </a:p>
      </dgm:t>
    </dgm:pt>
    <dgm:pt modelId="{BCD258D7-FCCF-4154-9802-C0A05887B024}" type="pres">
      <dgm:prSet presAssocID="{7B246F12-784F-4EFD-99B3-43315D9D2164}" presName="outerComposite" presStyleCnt="0">
        <dgm:presLayoutVars>
          <dgm:chMax val="5"/>
          <dgm:dir/>
          <dgm:resizeHandles val="exact"/>
        </dgm:presLayoutVars>
      </dgm:prSet>
      <dgm:spPr/>
    </dgm:pt>
    <dgm:pt modelId="{61C56FAF-C1DB-4376-8106-E92FF4E82EC5}" type="pres">
      <dgm:prSet presAssocID="{7B246F12-784F-4EFD-99B3-43315D9D2164}" presName="dummyMaxCanvas" presStyleCnt="0">
        <dgm:presLayoutVars/>
      </dgm:prSet>
      <dgm:spPr/>
    </dgm:pt>
    <dgm:pt modelId="{6D81EFD2-82B9-4A36-A965-C4D01C77A33A}" type="pres">
      <dgm:prSet presAssocID="{7B246F12-784F-4EFD-99B3-43315D9D2164}" presName="TwoNodes_1" presStyleLbl="node1" presStyleIdx="0" presStyleCnt="2">
        <dgm:presLayoutVars>
          <dgm:bulletEnabled val="1"/>
        </dgm:presLayoutVars>
      </dgm:prSet>
      <dgm:spPr/>
    </dgm:pt>
    <dgm:pt modelId="{ECEA87D1-D9EA-4931-B11B-86617CF5CDD8}" type="pres">
      <dgm:prSet presAssocID="{7B246F12-784F-4EFD-99B3-43315D9D2164}" presName="TwoNodes_2" presStyleLbl="node1" presStyleIdx="1" presStyleCnt="2" custLinFactNeighborX="-516" custLinFactNeighborY="-2924">
        <dgm:presLayoutVars>
          <dgm:bulletEnabled val="1"/>
        </dgm:presLayoutVars>
      </dgm:prSet>
      <dgm:spPr/>
    </dgm:pt>
    <dgm:pt modelId="{6EECF99F-A876-48C9-ABE4-BB583F39F854}" type="pres">
      <dgm:prSet presAssocID="{7B246F12-784F-4EFD-99B3-43315D9D2164}" presName="TwoConn_1-2" presStyleLbl="fgAccFollowNode1" presStyleIdx="0" presStyleCnt="1">
        <dgm:presLayoutVars>
          <dgm:bulletEnabled val="1"/>
        </dgm:presLayoutVars>
      </dgm:prSet>
      <dgm:spPr/>
    </dgm:pt>
    <dgm:pt modelId="{6CBBFD79-9CA8-47DE-A42E-2D09B916A5E1}" type="pres">
      <dgm:prSet presAssocID="{7B246F12-784F-4EFD-99B3-43315D9D2164}" presName="TwoNodes_1_text" presStyleLbl="node1" presStyleIdx="1" presStyleCnt="2">
        <dgm:presLayoutVars>
          <dgm:bulletEnabled val="1"/>
        </dgm:presLayoutVars>
      </dgm:prSet>
      <dgm:spPr/>
    </dgm:pt>
    <dgm:pt modelId="{846BB7BB-555C-4ED1-BA61-EC565DFFE81C}" type="pres">
      <dgm:prSet presAssocID="{7B246F12-784F-4EFD-99B3-43315D9D2164}" presName="TwoNodes_2_text" presStyleLbl="node1" presStyleIdx="1" presStyleCnt="2">
        <dgm:presLayoutVars>
          <dgm:bulletEnabled val="1"/>
        </dgm:presLayoutVars>
      </dgm:prSet>
      <dgm:spPr/>
    </dgm:pt>
  </dgm:ptLst>
  <dgm:cxnLst>
    <dgm:cxn modelId="{A4D04010-A110-4F20-8EF5-5EB3E67655BC}" type="presOf" srcId="{09EA6945-7838-4529-9925-DCF8B4CC3AD6}" destId="{846BB7BB-555C-4ED1-BA61-EC565DFFE81C}" srcOrd="1" destOrd="0" presId="urn:microsoft.com/office/officeart/2005/8/layout/vProcess5"/>
    <dgm:cxn modelId="{65D3592E-E182-4BEB-A4BC-9833885200F9}" srcId="{7B246F12-784F-4EFD-99B3-43315D9D2164}" destId="{09EA6945-7838-4529-9925-DCF8B4CC3AD6}" srcOrd="1" destOrd="0" parTransId="{0C7A249D-6221-4F9A-8477-4A95773EF34A}" sibTransId="{BF441417-5742-426B-91AD-72E26A20939C}"/>
    <dgm:cxn modelId="{B495CE6E-FD30-4039-A97D-BC1B2AB41434}" type="presOf" srcId="{09EA6945-7838-4529-9925-DCF8B4CC3AD6}" destId="{ECEA87D1-D9EA-4931-B11B-86617CF5CDD8}" srcOrd="0" destOrd="0" presId="urn:microsoft.com/office/officeart/2005/8/layout/vProcess5"/>
    <dgm:cxn modelId="{1D551379-F6EA-4E9F-9B12-B4505C6A74F7}" type="presOf" srcId="{7B246F12-784F-4EFD-99B3-43315D9D2164}" destId="{BCD258D7-FCCF-4154-9802-C0A05887B024}" srcOrd="0" destOrd="0" presId="urn:microsoft.com/office/officeart/2005/8/layout/vProcess5"/>
    <dgm:cxn modelId="{0762FD80-3BA6-4877-825C-38D78626CCBE}" type="presOf" srcId="{72CF672A-24D5-4115-A5D7-A2474B51DE3A}" destId="{6EECF99F-A876-48C9-ABE4-BB583F39F854}" srcOrd="0" destOrd="0" presId="urn:microsoft.com/office/officeart/2005/8/layout/vProcess5"/>
    <dgm:cxn modelId="{7B703881-5110-429A-851E-21B44B6245A6}" type="presOf" srcId="{36FEB5F0-FDEE-4BDA-B5F7-B08E881255CB}" destId="{6CBBFD79-9CA8-47DE-A42E-2D09B916A5E1}" srcOrd="1" destOrd="0" presId="urn:microsoft.com/office/officeart/2005/8/layout/vProcess5"/>
    <dgm:cxn modelId="{DB286FD3-990D-48BB-9E9C-AEC9F05FA1F3}" type="presOf" srcId="{36FEB5F0-FDEE-4BDA-B5F7-B08E881255CB}" destId="{6D81EFD2-82B9-4A36-A965-C4D01C77A33A}" srcOrd="0" destOrd="0" presId="urn:microsoft.com/office/officeart/2005/8/layout/vProcess5"/>
    <dgm:cxn modelId="{FFDD47DB-02C7-4608-9C63-5EBC91F52B87}" srcId="{7B246F12-784F-4EFD-99B3-43315D9D2164}" destId="{36FEB5F0-FDEE-4BDA-B5F7-B08E881255CB}" srcOrd="0" destOrd="0" parTransId="{24421B2D-A95E-4CB2-9A4B-5C5260088E8D}" sibTransId="{72CF672A-24D5-4115-A5D7-A2474B51DE3A}"/>
    <dgm:cxn modelId="{869F8192-B1E9-4638-ACE0-CC89752C7E60}" type="presParOf" srcId="{BCD258D7-FCCF-4154-9802-C0A05887B024}" destId="{61C56FAF-C1DB-4376-8106-E92FF4E82EC5}" srcOrd="0" destOrd="0" presId="urn:microsoft.com/office/officeart/2005/8/layout/vProcess5"/>
    <dgm:cxn modelId="{14C597DF-9871-4521-80FB-50CE83CC8925}" type="presParOf" srcId="{BCD258D7-FCCF-4154-9802-C0A05887B024}" destId="{6D81EFD2-82B9-4A36-A965-C4D01C77A33A}" srcOrd="1" destOrd="0" presId="urn:microsoft.com/office/officeart/2005/8/layout/vProcess5"/>
    <dgm:cxn modelId="{FE888472-7623-45F3-B8BC-CAA66086B127}" type="presParOf" srcId="{BCD258D7-FCCF-4154-9802-C0A05887B024}" destId="{ECEA87D1-D9EA-4931-B11B-86617CF5CDD8}" srcOrd="2" destOrd="0" presId="urn:microsoft.com/office/officeart/2005/8/layout/vProcess5"/>
    <dgm:cxn modelId="{5DC246AC-631F-4F5E-A0D6-63252DE547B6}" type="presParOf" srcId="{BCD258D7-FCCF-4154-9802-C0A05887B024}" destId="{6EECF99F-A876-48C9-ABE4-BB583F39F854}" srcOrd="3" destOrd="0" presId="urn:microsoft.com/office/officeart/2005/8/layout/vProcess5"/>
    <dgm:cxn modelId="{4DC6AC75-A338-41AE-A5B9-641D50E995DA}" type="presParOf" srcId="{BCD258D7-FCCF-4154-9802-C0A05887B024}" destId="{6CBBFD79-9CA8-47DE-A42E-2D09B916A5E1}" srcOrd="4" destOrd="0" presId="urn:microsoft.com/office/officeart/2005/8/layout/vProcess5"/>
    <dgm:cxn modelId="{661FE8BA-FF01-4EAC-A7FC-63CA8A0C17BD}" type="presParOf" srcId="{BCD258D7-FCCF-4154-9802-C0A05887B024}" destId="{846BB7BB-555C-4ED1-BA61-EC565DFFE81C}"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44244-FFA9-4E7E-90C9-E628CF28F206}">
      <dsp:nvSpPr>
        <dsp:cNvPr id="0" name=""/>
        <dsp:cNvSpPr/>
      </dsp:nvSpPr>
      <dsp:spPr>
        <a:xfrm>
          <a:off x="4083654" y="-67723"/>
          <a:ext cx="692720" cy="493809"/>
        </a:xfrm>
        <a:prstGeom prst="roundRect">
          <a:avLst/>
        </a:prstGeom>
        <a:solidFill>
          <a:schemeClr val="tx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rPr>
            <a:t>Child Find</a:t>
          </a:r>
        </a:p>
      </dsp:txBody>
      <dsp:txXfrm>
        <a:off x="4107760" y="-43617"/>
        <a:ext cx="644508" cy="445597"/>
      </dsp:txXfrm>
    </dsp:sp>
    <dsp:sp modelId="{FC8978F1-03B3-4E2D-B933-AB9DDA06FD71}">
      <dsp:nvSpPr>
        <dsp:cNvPr id="0" name=""/>
        <dsp:cNvSpPr/>
      </dsp:nvSpPr>
      <dsp:spPr>
        <a:xfrm>
          <a:off x="2700103" y="179181"/>
          <a:ext cx="3459822" cy="3459822"/>
        </a:xfrm>
        <a:custGeom>
          <a:avLst/>
          <a:gdLst/>
          <a:ahLst/>
          <a:cxnLst/>
          <a:rect l="0" t="0" r="0" b="0"/>
          <a:pathLst>
            <a:path>
              <a:moveTo>
                <a:pt x="2112020" y="42728"/>
              </a:moveTo>
              <a:arcTo wR="1729911" hR="1729911" stAng="16965656" swAng="218185"/>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D8396C5-915D-429C-A5FB-89C4F03637EC}">
      <dsp:nvSpPr>
        <dsp:cNvPr id="0" name=""/>
        <dsp:cNvSpPr/>
      </dsp:nvSpPr>
      <dsp:spPr>
        <a:xfrm>
          <a:off x="4953334" y="178121"/>
          <a:ext cx="1177292" cy="811563"/>
        </a:xfrm>
        <a:prstGeom prst="roundRect">
          <a:avLst/>
        </a:prstGeom>
        <a:solidFill>
          <a:schemeClr val="tx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rPr>
            <a:t>Determine Proportionate Share Amount</a:t>
          </a:r>
        </a:p>
      </dsp:txBody>
      <dsp:txXfrm>
        <a:off x="4992951" y="217738"/>
        <a:ext cx="1098058" cy="732329"/>
      </dsp:txXfrm>
    </dsp:sp>
    <dsp:sp modelId="{5C876718-7EEC-4D34-ABB2-2655DC58E473}">
      <dsp:nvSpPr>
        <dsp:cNvPr id="0" name=""/>
        <dsp:cNvSpPr/>
      </dsp:nvSpPr>
      <dsp:spPr>
        <a:xfrm>
          <a:off x="2700103" y="179181"/>
          <a:ext cx="3459822" cy="3459822"/>
        </a:xfrm>
        <a:custGeom>
          <a:avLst/>
          <a:gdLst/>
          <a:ahLst/>
          <a:cxnLst/>
          <a:rect l="0" t="0" r="0" b="0"/>
          <a:pathLst>
            <a:path>
              <a:moveTo>
                <a:pt x="3233122" y="873786"/>
              </a:moveTo>
              <a:arcTo wR="1729911" hR="1729911" stAng="19820231" swAng="441035"/>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39C3B3F-1B98-4D5C-BCB9-441F98A490EC}">
      <dsp:nvSpPr>
        <dsp:cNvPr id="0" name=""/>
        <dsp:cNvSpPr/>
      </dsp:nvSpPr>
      <dsp:spPr>
        <a:xfrm>
          <a:off x="5637556" y="1321123"/>
          <a:ext cx="992176" cy="575145"/>
        </a:xfrm>
        <a:prstGeom prst="roundRect">
          <a:avLst/>
        </a:prstGeom>
        <a:solidFill>
          <a:schemeClr val="tx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rPr>
            <a:t>Consultation</a:t>
          </a:r>
        </a:p>
      </dsp:txBody>
      <dsp:txXfrm>
        <a:off x="5665632" y="1349199"/>
        <a:ext cx="936024" cy="518993"/>
      </dsp:txXfrm>
    </dsp:sp>
    <dsp:sp modelId="{16ECFA5D-6C99-434C-A890-0AE3333ED8A4}">
      <dsp:nvSpPr>
        <dsp:cNvPr id="0" name=""/>
        <dsp:cNvSpPr/>
      </dsp:nvSpPr>
      <dsp:spPr>
        <a:xfrm>
          <a:off x="2709019" y="342233"/>
          <a:ext cx="3459822" cy="3459822"/>
        </a:xfrm>
        <a:custGeom>
          <a:avLst/>
          <a:gdLst/>
          <a:ahLst/>
          <a:cxnLst/>
          <a:rect l="0" t="0" r="0" b="0"/>
          <a:pathLst>
            <a:path>
              <a:moveTo>
                <a:pt x="3458074" y="1652170"/>
              </a:moveTo>
              <a:arcTo wR="1729911" hR="1729911" stAng="21445459" swAng="590037"/>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F1644A6-CE77-46D4-9EC5-A5DFBBED843A}">
      <dsp:nvSpPr>
        <dsp:cNvPr id="0" name=""/>
        <dsp:cNvSpPr/>
      </dsp:nvSpPr>
      <dsp:spPr>
        <a:xfrm>
          <a:off x="5460374" y="2387923"/>
          <a:ext cx="1015625" cy="816138"/>
        </a:xfrm>
        <a:prstGeom prst="roundRect">
          <a:avLst/>
        </a:prstGeom>
        <a:solidFill>
          <a:schemeClr val="tx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rPr>
            <a:t>Budget Proportionate Share</a:t>
          </a:r>
        </a:p>
        <a:p>
          <a:pPr marL="0" lvl="0" indent="0" algn="ctr" defTabSz="488950">
            <a:lnSpc>
              <a:spcPct val="90000"/>
            </a:lnSpc>
            <a:spcBef>
              <a:spcPct val="0"/>
            </a:spcBef>
            <a:spcAft>
              <a:spcPct val="35000"/>
            </a:spcAft>
            <a:buNone/>
          </a:pPr>
          <a:r>
            <a:rPr lang="en-US" sz="1100" kern="1200" dirty="0">
              <a:latin typeface="Calibri" panose="020F0502020204030204" pitchFamily="34" charset="0"/>
            </a:rPr>
            <a:t>July 1</a:t>
          </a:r>
        </a:p>
      </dsp:txBody>
      <dsp:txXfrm>
        <a:off x="5500215" y="2427764"/>
        <a:ext cx="935943" cy="736456"/>
      </dsp:txXfrm>
    </dsp:sp>
    <dsp:sp modelId="{7658B88E-52A4-423D-BD9C-AE4BA086482A}">
      <dsp:nvSpPr>
        <dsp:cNvPr id="0" name=""/>
        <dsp:cNvSpPr/>
      </dsp:nvSpPr>
      <dsp:spPr>
        <a:xfrm>
          <a:off x="2920178" y="58801"/>
          <a:ext cx="3459822" cy="3459822"/>
        </a:xfrm>
        <a:custGeom>
          <a:avLst/>
          <a:gdLst/>
          <a:ahLst/>
          <a:cxnLst/>
          <a:rect l="0" t="0" r="0" b="0"/>
          <a:pathLst>
            <a:path>
              <a:moveTo>
                <a:pt x="2671736" y="3180965"/>
              </a:moveTo>
              <a:arcTo wR="1729911" hR="1729911" stAng="3420833" swAng="381170"/>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48258EF-8FC9-4890-8CB7-16791D17A567}">
      <dsp:nvSpPr>
        <dsp:cNvPr id="0" name=""/>
        <dsp:cNvSpPr/>
      </dsp:nvSpPr>
      <dsp:spPr>
        <a:xfrm>
          <a:off x="4675319" y="3226121"/>
          <a:ext cx="692720" cy="617110"/>
        </a:xfrm>
        <a:prstGeom prst="roundRect">
          <a:avLst/>
        </a:prstGeom>
        <a:solidFill>
          <a:schemeClr val="tx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rPr>
            <a:t>Serve</a:t>
          </a:r>
        </a:p>
      </dsp:txBody>
      <dsp:txXfrm>
        <a:off x="4705444" y="3256246"/>
        <a:ext cx="632470" cy="556860"/>
      </dsp:txXfrm>
    </dsp:sp>
    <dsp:sp modelId="{6C523589-AA2E-4428-B6E8-E64AF2B41DE9}">
      <dsp:nvSpPr>
        <dsp:cNvPr id="0" name=""/>
        <dsp:cNvSpPr/>
      </dsp:nvSpPr>
      <dsp:spPr>
        <a:xfrm>
          <a:off x="2700103" y="179181"/>
          <a:ext cx="3459822" cy="3459822"/>
        </a:xfrm>
        <a:custGeom>
          <a:avLst/>
          <a:gdLst/>
          <a:ahLst/>
          <a:cxnLst/>
          <a:rect l="0" t="0" r="0" b="0"/>
          <a:pathLst>
            <a:path>
              <a:moveTo>
                <a:pt x="1893951" y="3452027"/>
              </a:moveTo>
              <a:arcTo wR="1729911" hR="1729911" stAng="5073523" swAng="489857"/>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BBDAE7A-82B1-40AC-B9C6-E5C580C72407}">
      <dsp:nvSpPr>
        <dsp:cNvPr id="0" name=""/>
        <dsp:cNvSpPr/>
      </dsp:nvSpPr>
      <dsp:spPr>
        <a:xfrm>
          <a:off x="3410502" y="3191631"/>
          <a:ext cx="855696" cy="686091"/>
        </a:xfrm>
        <a:prstGeom prst="roundRect">
          <a:avLst/>
        </a:prstGeom>
        <a:solidFill>
          <a:schemeClr val="tx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rPr>
            <a:t> Track and Code</a:t>
          </a:r>
        </a:p>
      </dsp:txBody>
      <dsp:txXfrm>
        <a:off x="3443994" y="3225123"/>
        <a:ext cx="788712" cy="619107"/>
      </dsp:txXfrm>
    </dsp:sp>
    <dsp:sp modelId="{90D9BAD9-C98C-4232-BEC1-53AB3BC5051E}">
      <dsp:nvSpPr>
        <dsp:cNvPr id="0" name=""/>
        <dsp:cNvSpPr/>
      </dsp:nvSpPr>
      <dsp:spPr>
        <a:xfrm>
          <a:off x="2700103" y="179181"/>
          <a:ext cx="3459822" cy="3459822"/>
        </a:xfrm>
        <a:custGeom>
          <a:avLst/>
          <a:gdLst/>
          <a:ahLst/>
          <a:cxnLst/>
          <a:rect l="0" t="0" r="0" b="0"/>
          <a:pathLst>
            <a:path>
              <a:moveTo>
                <a:pt x="660750" y="3089870"/>
              </a:moveTo>
              <a:arcTo wR="1729911" hR="1729911" stAng="7690404" swAng="372166"/>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7B3784D-B675-479B-B153-58704CBED0C9}">
      <dsp:nvSpPr>
        <dsp:cNvPr id="0" name=""/>
        <dsp:cNvSpPr/>
      </dsp:nvSpPr>
      <dsp:spPr>
        <a:xfrm>
          <a:off x="2435738" y="2446878"/>
          <a:ext cx="992259" cy="654338"/>
        </a:xfrm>
        <a:prstGeom prst="roundRect">
          <a:avLst/>
        </a:prstGeom>
        <a:solidFill>
          <a:schemeClr val="tx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rPr>
            <a:t>Submit Data</a:t>
          </a:r>
        </a:p>
        <a:p>
          <a:pPr marL="0" lvl="0" indent="0" algn="ctr" defTabSz="488950">
            <a:lnSpc>
              <a:spcPct val="90000"/>
            </a:lnSpc>
            <a:spcBef>
              <a:spcPct val="0"/>
            </a:spcBef>
            <a:spcAft>
              <a:spcPct val="35000"/>
            </a:spcAft>
            <a:buNone/>
          </a:pPr>
          <a:r>
            <a:rPr lang="en-US" sz="1100" kern="1200" dirty="0">
              <a:latin typeface="Calibri" panose="020F0502020204030204" pitchFamily="34" charset="0"/>
            </a:rPr>
            <a:t>December 1</a:t>
          </a:r>
        </a:p>
      </dsp:txBody>
      <dsp:txXfrm>
        <a:off x="2467680" y="2478820"/>
        <a:ext cx="928375" cy="590454"/>
      </dsp:txXfrm>
    </dsp:sp>
    <dsp:sp modelId="{2F006FC7-2DCB-4A5F-8D0F-519A38639841}">
      <dsp:nvSpPr>
        <dsp:cNvPr id="0" name=""/>
        <dsp:cNvSpPr/>
      </dsp:nvSpPr>
      <dsp:spPr>
        <a:xfrm>
          <a:off x="2700103" y="179181"/>
          <a:ext cx="3459822" cy="3459822"/>
        </a:xfrm>
        <a:custGeom>
          <a:avLst/>
          <a:gdLst/>
          <a:ahLst/>
          <a:cxnLst/>
          <a:rect l="0" t="0" r="0" b="0"/>
          <a:pathLst>
            <a:path>
              <a:moveTo>
                <a:pt x="63201" y="2193235"/>
              </a:moveTo>
              <a:arcTo wR="1729911" hR="1729911" stAng="9867884" swAng="465443"/>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0AB2447-B96B-4527-86A0-6CB74CAC6318}">
      <dsp:nvSpPr>
        <dsp:cNvPr id="0" name=""/>
        <dsp:cNvSpPr/>
      </dsp:nvSpPr>
      <dsp:spPr>
        <a:xfrm>
          <a:off x="2209466" y="1151478"/>
          <a:ext cx="1033836" cy="914436"/>
        </a:xfrm>
        <a:prstGeom prst="roundRect">
          <a:avLst/>
        </a:prstGeom>
        <a:solidFill>
          <a:schemeClr val="tx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rPr>
            <a:t>Release Unspent Carryover</a:t>
          </a:r>
        </a:p>
        <a:p>
          <a:pPr marL="0" lvl="0" indent="0" algn="ctr" defTabSz="488950">
            <a:lnSpc>
              <a:spcPct val="90000"/>
            </a:lnSpc>
            <a:spcBef>
              <a:spcPct val="0"/>
            </a:spcBef>
            <a:spcAft>
              <a:spcPct val="35000"/>
            </a:spcAft>
            <a:buNone/>
          </a:pPr>
          <a:r>
            <a:rPr lang="en-US" sz="1100" kern="1200" dirty="0">
              <a:latin typeface="Calibri" panose="020F0502020204030204" pitchFamily="34" charset="0"/>
            </a:rPr>
            <a:t>Jan 1-March 1</a:t>
          </a:r>
        </a:p>
      </dsp:txBody>
      <dsp:txXfrm>
        <a:off x="2254105" y="1196117"/>
        <a:ext cx="944558" cy="825158"/>
      </dsp:txXfrm>
    </dsp:sp>
    <dsp:sp modelId="{4CB98CEE-DECF-48F4-AC92-31E44CDF8485}">
      <dsp:nvSpPr>
        <dsp:cNvPr id="0" name=""/>
        <dsp:cNvSpPr/>
      </dsp:nvSpPr>
      <dsp:spPr>
        <a:xfrm>
          <a:off x="2751554" y="62895"/>
          <a:ext cx="3459822" cy="3459822"/>
        </a:xfrm>
        <a:custGeom>
          <a:avLst/>
          <a:gdLst/>
          <a:ahLst/>
          <a:cxnLst/>
          <a:rect l="0" t="0" r="0" b="0"/>
          <a:pathLst>
            <a:path>
              <a:moveTo>
                <a:pt x="142817" y="1041633"/>
              </a:moveTo>
              <a:arcTo wR="1729911" hR="1729911" stAng="12206700" swAng="303652"/>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61FDCD1-215F-4FAC-9066-5CDC53EABEC3}">
      <dsp:nvSpPr>
        <dsp:cNvPr id="0" name=""/>
        <dsp:cNvSpPr/>
      </dsp:nvSpPr>
      <dsp:spPr>
        <a:xfrm>
          <a:off x="2819400" y="148130"/>
          <a:ext cx="1057458" cy="774749"/>
        </a:xfrm>
        <a:prstGeom prst="roundRect">
          <a:avLst/>
        </a:prstGeom>
        <a:solidFill>
          <a:schemeClr val="tx2"/>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Calibri" panose="020F0502020204030204" pitchFamily="34" charset="0"/>
            </a:rPr>
            <a:t>Report Final Costs</a:t>
          </a:r>
        </a:p>
        <a:p>
          <a:pPr marL="0" lvl="0" indent="0" algn="ctr" defTabSz="488950">
            <a:lnSpc>
              <a:spcPct val="90000"/>
            </a:lnSpc>
            <a:spcBef>
              <a:spcPct val="0"/>
            </a:spcBef>
            <a:spcAft>
              <a:spcPct val="35000"/>
            </a:spcAft>
            <a:buNone/>
          </a:pPr>
          <a:r>
            <a:rPr lang="en-US" sz="1100" kern="1200" dirty="0">
              <a:latin typeface="Calibri" panose="020F0502020204030204" pitchFamily="34" charset="0"/>
            </a:rPr>
            <a:t>September 30</a:t>
          </a:r>
        </a:p>
      </dsp:txBody>
      <dsp:txXfrm>
        <a:off x="2857220" y="185950"/>
        <a:ext cx="981818" cy="699109"/>
      </dsp:txXfrm>
    </dsp:sp>
    <dsp:sp modelId="{A3A83339-DC5B-45E4-BAF0-8BE28DE99719}">
      <dsp:nvSpPr>
        <dsp:cNvPr id="0" name=""/>
        <dsp:cNvSpPr/>
      </dsp:nvSpPr>
      <dsp:spPr>
        <a:xfrm>
          <a:off x="2548063" y="203261"/>
          <a:ext cx="3459822" cy="3459822"/>
        </a:xfrm>
        <a:custGeom>
          <a:avLst/>
          <a:gdLst/>
          <a:ahLst/>
          <a:cxnLst/>
          <a:rect l="0" t="0" r="0" b="0"/>
          <a:pathLst>
            <a:path>
              <a:moveTo>
                <a:pt x="1369753" y="37906"/>
              </a:moveTo>
              <a:arcTo wR="1729911" hR="1729911" stAng="15479007" swAng="250577"/>
            </a:path>
          </a:pathLst>
        </a:custGeom>
        <a:noFill/>
        <a:ln w="10000"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FB42D-6B7F-4FEE-A66E-EF5DBB778BE6}">
      <dsp:nvSpPr>
        <dsp:cNvPr id="0" name=""/>
        <dsp:cNvSpPr/>
      </dsp:nvSpPr>
      <dsp:spPr>
        <a:xfrm>
          <a:off x="0" y="600075"/>
          <a:ext cx="4629150" cy="80010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EE7B07-5159-4783-9B40-76AEDF15F4E8}">
      <dsp:nvSpPr>
        <dsp:cNvPr id="0" name=""/>
        <dsp:cNvSpPr/>
      </dsp:nvSpPr>
      <dsp:spPr>
        <a:xfrm>
          <a:off x="2874" y="252671"/>
          <a:ext cx="4166235" cy="800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l" defTabSz="1244600">
            <a:lnSpc>
              <a:spcPct val="90000"/>
            </a:lnSpc>
            <a:spcBef>
              <a:spcPct val="0"/>
            </a:spcBef>
            <a:spcAft>
              <a:spcPct val="35000"/>
            </a:spcAft>
            <a:buNone/>
          </a:pPr>
          <a:r>
            <a:rPr lang="en-US" sz="2800" kern="1200" dirty="0"/>
            <a:t>ASBR (All Expenditures)</a:t>
          </a:r>
        </a:p>
      </dsp:txBody>
      <dsp:txXfrm>
        <a:off x="2874" y="252671"/>
        <a:ext cx="4166235" cy="800100"/>
      </dsp:txXfrm>
    </dsp:sp>
    <dsp:sp modelId="{91AFC20C-AFD1-45CB-B255-FFACD3E553F8}">
      <dsp:nvSpPr>
        <dsp:cNvPr id="0" name=""/>
        <dsp:cNvSpPr/>
      </dsp:nvSpPr>
      <dsp:spPr>
        <a:xfrm>
          <a:off x="1983105" y="900112"/>
          <a:ext cx="200025" cy="20002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FB42D-6B7F-4FEE-A66E-EF5DBB778BE6}">
      <dsp:nvSpPr>
        <dsp:cNvPr id="0" name=""/>
        <dsp:cNvSpPr/>
      </dsp:nvSpPr>
      <dsp:spPr>
        <a:xfrm>
          <a:off x="0" y="565785"/>
          <a:ext cx="6972300" cy="75438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EE7B07-5159-4783-9B40-76AEDF15F4E8}">
      <dsp:nvSpPr>
        <dsp:cNvPr id="0" name=""/>
        <dsp:cNvSpPr/>
      </dsp:nvSpPr>
      <dsp:spPr>
        <a:xfrm>
          <a:off x="0" y="191084"/>
          <a:ext cx="6275070" cy="754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b" anchorCtr="0">
          <a:noAutofit/>
        </a:bodyPr>
        <a:lstStyle/>
        <a:p>
          <a:pPr marL="0" lvl="0" indent="0" algn="l" defTabSz="1155700">
            <a:lnSpc>
              <a:spcPct val="90000"/>
            </a:lnSpc>
            <a:spcBef>
              <a:spcPct val="0"/>
            </a:spcBef>
            <a:spcAft>
              <a:spcPct val="35000"/>
            </a:spcAft>
            <a:buNone/>
          </a:pPr>
          <a:r>
            <a:rPr lang="en-US" sz="2600" kern="1200" dirty="0"/>
            <a:t>ECSE and Part B FER - Federal</a:t>
          </a:r>
        </a:p>
      </dsp:txBody>
      <dsp:txXfrm>
        <a:off x="0" y="191084"/>
        <a:ext cx="6275070" cy="754380"/>
      </dsp:txXfrm>
    </dsp:sp>
    <dsp:sp modelId="{91AFC20C-AFD1-45CB-B255-FFACD3E553F8}">
      <dsp:nvSpPr>
        <dsp:cNvPr id="0" name=""/>
        <dsp:cNvSpPr/>
      </dsp:nvSpPr>
      <dsp:spPr>
        <a:xfrm>
          <a:off x="3043237" y="848677"/>
          <a:ext cx="188595" cy="188595"/>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FB42D-6B7F-4FEE-A66E-EF5DBB778BE6}">
      <dsp:nvSpPr>
        <dsp:cNvPr id="0" name=""/>
        <dsp:cNvSpPr/>
      </dsp:nvSpPr>
      <dsp:spPr>
        <a:xfrm>
          <a:off x="0" y="554518"/>
          <a:ext cx="4612978" cy="738530"/>
        </a:xfrm>
        <a:prstGeom prst="notchedRightArrow">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A8EE7B07-5159-4783-9B40-76AEDF15F4E8}">
      <dsp:nvSpPr>
        <dsp:cNvPr id="0" name=""/>
        <dsp:cNvSpPr/>
      </dsp:nvSpPr>
      <dsp:spPr>
        <a:xfrm>
          <a:off x="29809" y="51523"/>
          <a:ext cx="4148534" cy="859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l" defTabSz="844550">
            <a:lnSpc>
              <a:spcPct val="90000"/>
            </a:lnSpc>
            <a:spcBef>
              <a:spcPct val="0"/>
            </a:spcBef>
            <a:spcAft>
              <a:spcPct val="35000"/>
            </a:spcAft>
            <a:buNone/>
          </a:pPr>
          <a:r>
            <a:rPr lang="en-US" sz="1900" kern="1200" dirty="0"/>
            <a:t>ECSE FER and Part B FER MOE (Nonfederal Expenditures)</a:t>
          </a:r>
        </a:p>
      </dsp:txBody>
      <dsp:txXfrm>
        <a:off x="29809" y="51523"/>
        <a:ext cx="4148534" cy="859457"/>
      </dsp:txXfrm>
    </dsp:sp>
    <dsp:sp modelId="{91AFC20C-AFD1-45CB-B255-FFACD3E553F8}">
      <dsp:nvSpPr>
        <dsp:cNvPr id="0" name=""/>
        <dsp:cNvSpPr/>
      </dsp:nvSpPr>
      <dsp:spPr>
        <a:xfrm>
          <a:off x="1983523" y="861078"/>
          <a:ext cx="184632" cy="18463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1EFD2-82B9-4A36-A965-C4D01C77A33A}">
      <dsp:nvSpPr>
        <dsp:cNvPr id="0" name=""/>
        <dsp:cNvSpPr/>
      </dsp:nvSpPr>
      <dsp:spPr>
        <a:xfrm>
          <a:off x="0" y="0"/>
          <a:ext cx="6004845" cy="91019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ASBR Expenditures July 1 to June 30</a:t>
          </a:r>
        </a:p>
      </dsp:txBody>
      <dsp:txXfrm>
        <a:off x="26659" y="26659"/>
        <a:ext cx="5064085" cy="856879"/>
      </dsp:txXfrm>
    </dsp:sp>
    <dsp:sp modelId="{ECEA87D1-D9EA-4931-B11B-86617CF5CDD8}">
      <dsp:nvSpPr>
        <dsp:cNvPr id="0" name=""/>
        <dsp:cNvSpPr/>
      </dsp:nvSpPr>
      <dsp:spPr>
        <a:xfrm>
          <a:off x="876290" y="1112463"/>
          <a:ext cx="6004845" cy="91019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Special Education Part B FER Grid</a:t>
          </a:r>
        </a:p>
      </dsp:txBody>
      <dsp:txXfrm>
        <a:off x="902949" y="1139122"/>
        <a:ext cx="4300220" cy="856879"/>
      </dsp:txXfrm>
    </dsp:sp>
    <dsp:sp modelId="{6EECF99F-A876-48C9-ABE4-BB583F39F854}">
      <dsp:nvSpPr>
        <dsp:cNvPr id="0" name=""/>
        <dsp:cNvSpPr/>
      </dsp:nvSpPr>
      <dsp:spPr>
        <a:xfrm>
          <a:off x="5413217" y="715515"/>
          <a:ext cx="591628" cy="591628"/>
        </a:xfrm>
        <a:prstGeom prst="downArrow">
          <a:avLst>
            <a:gd name="adj1" fmla="val 55000"/>
            <a:gd name="adj2" fmla="val 45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546333" y="715515"/>
        <a:ext cx="325396" cy="4452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1EFD2-82B9-4A36-A965-C4D01C77A33A}">
      <dsp:nvSpPr>
        <dsp:cNvPr id="0" name=""/>
        <dsp:cNvSpPr/>
      </dsp:nvSpPr>
      <dsp:spPr>
        <a:xfrm>
          <a:off x="0" y="0"/>
          <a:ext cx="6004845" cy="91019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ASBR Expenditures July 1 to June 30</a:t>
          </a:r>
        </a:p>
      </dsp:txBody>
      <dsp:txXfrm>
        <a:off x="26659" y="26659"/>
        <a:ext cx="5064085" cy="856879"/>
      </dsp:txXfrm>
    </dsp:sp>
    <dsp:sp modelId="{ECEA87D1-D9EA-4931-B11B-86617CF5CDD8}">
      <dsp:nvSpPr>
        <dsp:cNvPr id="0" name=""/>
        <dsp:cNvSpPr/>
      </dsp:nvSpPr>
      <dsp:spPr>
        <a:xfrm>
          <a:off x="1059678" y="1112463"/>
          <a:ext cx="6004845" cy="91019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Special Education Part B FER </a:t>
          </a:r>
        </a:p>
        <a:p>
          <a:pPr marL="0" lvl="0" indent="0" algn="l" defTabSz="1066800">
            <a:lnSpc>
              <a:spcPct val="90000"/>
            </a:lnSpc>
            <a:spcBef>
              <a:spcPct val="0"/>
            </a:spcBef>
            <a:spcAft>
              <a:spcPct val="35000"/>
            </a:spcAft>
            <a:buNone/>
          </a:pPr>
          <a:r>
            <a:rPr lang="en-US" sz="2400" b="1" kern="1200" dirty="0">
              <a:solidFill>
                <a:schemeClr val="bg1"/>
              </a:solidFill>
            </a:rPr>
            <a:t>MOE STATE GRID</a:t>
          </a:r>
        </a:p>
      </dsp:txBody>
      <dsp:txXfrm>
        <a:off x="1086337" y="1139122"/>
        <a:ext cx="4300220" cy="856879"/>
      </dsp:txXfrm>
    </dsp:sp>
    <dsp:sp modelId="{6EECF99F-A876-48C9-ABE4-BB583F39F854}">
      <dsp:nvSpPr>
        <dsp:cNvPr id="0" name=""/>
        <dsp:cNvSpPr/>
      </dsp:nvSpPr>
      <dsp:spPr>
        <a:xfrm>
          <a:off x="5413217" y="715515"/>
          <a:ext cx="591628" cy="591628"/>
        </a:xfrm>
        <a:prstGeom prst="downArrow">
          <a:avLst>
            <a:gd name="adj1" fmla="val 55000"/>
            <a:gd name="adj2" fmla="val 45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546333" y="715515"/>
        <a:ext cx="325396" cy="445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1EFD2-82B9-4A36-A965-C4D01C77A33A}">
      <dsp:nvSpPr>
        <dsp:cNvPr id="0" name=""/>
        <dsp:cNvSpPr/>
      </dsp:nvSpPr>
      <dsp:spPr>
        <a:xfrm>
          <a:off x="0" y="0"/>
          <a:ext cx="6004845" cy="91019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ASBR Expenditures July 1 to June 30</a:t>
          </a:r>
        </a:p>
      </dsp:txBody>
      <dsp:txXfrm>
        <a:off x="26659" y="26659"/>
        <a:ext cx="5064085" cy="856879"/>
      </dsp:txXfrm>
    </dsp:sp>
    <dsp:sp modelId="{ECEA87D1-D9EA-4931-B11B-86617CF5CDD8}">
      <dsp:nvSpPr>
        <dsp:cNvPr id="0" name=""/>
        <dsp:cNvSpPr/>
      </dsp:nvSpPr>
      <dsp:spPr>
        <a:xfrm>
          <a:off x="1059678" y="1112463"/>
          <a:ext cx="6004845" cy="91019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Special Education Part B FER </a:t>
          </a:r>
        </a:p>
        <a:p>
          <a:pPr marL="0" lvl="0" indent="0" algn="l" defTabSz="1066800">
            <a:lnSpc>
              <a:spcPct val="90000"/>
            </a:lnSpc>
            <a:spcBef>
              <a:spcPct val="0"/>
            </a:spcBef>
            <a:spcAft>
              <a:spcPct val="35000"/>
            </a:spcAft>
            <a:buNone/>
          </a:pPr>
          <a:r>
            <a:rPr lang="en-US" sz="2400" b="1" kern="1200" dirty="0">
              <a:solidFill>
                <a:schemeClr val="bg1"/>
              </a:solidFill>
            </a:rPr>
            <a:t>MOE COUNTY GRID</a:t>
          </a:r>
        </a:p>
      </dsp:txBody>
      <dsp:txXfrm>
        <a:off x="1086337" y="1139122"/>
        <a:ext cx="4300220" cy="856879"/>
      </dsp:txXfrm>
    </dsp:sp>
    <dsp:sp modelId="{6EECF99F-A876-48C9-ABE4-BB583F39F854}">
      <dsp:nvSpPr>
        <dsp:cNvPr id="0" name=""/>
        <dsp:cNvSpPr/>
      </dsp:nvSpPr>
      <dsp:spPr>
        <a:xfrm>
          <a:off x="5413217" y="715515"/>
          <a:ext cx="591628" cy="591628"/>
        </a:xfrm>
        <a:prstGeom prst="downArrow">
          <a:avLst>
            <a:gd name="adj1" fmla="val 55000"/>
            <a:gd name="adj2" fmla="val 45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546333" y="715515"/>
        <a:ext cx="325396" cy="445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1EFD2-82B9-4A36-A965-C4D01C77A33A}">
      <dsp:nvSpPr>
        <dsp:cNvPr id="0" name=""/>
        <dsp:cNvSpPr/>
      </dsp:nvSpPr>
      <dsp:spPr>
        <a:xfrm>
          <a:off x="0" y="0"/>
          <a:ext cx="6004845" cy="91019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ASBR Expenditures July 1 to June 30</a:t>
          </a:r>
        </a:p>
      </dsp:txBody>
      <dsp:txXfrm>
        <a:off x="26659" y="26659"/>
        <a:ext cx="5064085" cy="856879"/>
      </dsp:txXfrm>
    </dsp:sp>
    <dsp:sp modelId="{ECEA87D1-D9EA-4931-B11B-86617CF5CDD8}">
      <dsp:nvSpPr>
        <dsp:cNvPr id="0" name=""/>
        <dsp:cNvSpPr/>
      </dsp:nvSpPr>
      <dsp:spPr>
        <a:xfrm>
          <a:off x="1059678" y="1112463"/>
          <a:ext cx="6004845" cy="91019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Special Education Part B FER </a:t>
          </a:r>
        </a:p>
        <a:p>
          <a:pPr marL="0" lvl="0" indent="0" algn="l" defTabSz="1066800">
            <a:lnSpc>
              <a:spcPct val="90000"/>
            </a:lnSpc>
            <a:spcBef>
              <a:spcPct val="0"/>
            </a:spcBef>
            <a:spcAft>
              <a:spcPct val="35000"/>
            </a:spcAft>
            <a:buNone/>
          </a:pPr>
          <a:r>
            <a:rPr lang="en-US" sz="2400" b="1" kern="1200" dirty="0">
              <a:solidFill>
                <a:schemeClr val="bg1"/>
              </a:solidFill>
            </a:rPr>
            <a:t>MOE LOCAL GRID</a:t>
          </a:r>
        </a:p>
      </dsp:txBody>
      <dsp:txXfrm>
        <a:off x="1086337" y="1139122"/>
        <a:ext cx="4300220" cy="856879"/>
      </dsp:txXfrm>
    </dsp:sp>
    <dsp:sp modelId="{6EECF99F-A876-48C9-ABE4-BB583F39F854}">
      <dsp:nvSpPr>
        <dsp:cNvPr id="0" name=""/>
        <dsp:cNvSpPr/>
      </dsp:nvSpPr>
      <dsp:spPr>
        <a:xfrm>
          <a:off x="5413217" y="715515"/>
          <a:ext cx="591628" cy="591628"/>
        </a:xfrm>
        <a:prstGeom prst="downArrow">
          <a:avLst>
            <a:gd name="adj1" fmla="val 55000"/>
            <a:gd name="adj2" fmla="val 45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546333" y="715515"/>
        <a:ext cx="325396" cy="4452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18927-08FE-4CD6-8824-558B998FE984}">
      <dsp:nvSpPr>
        <dsp:cNvPr id="0" name=""/>
        <dsp:cNvSpPr/>
      </dsp:nvSpPr>
      <dsp:spPr>
        <a:xfrm>
          <a:off x="694649" y="1899"/>
          <a:ext cx="1977838" cy="1833288"/>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Source Code 1</a:t>
          </a:r>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1600" kern="1200" dirty="0"/>
            <a:t>Project Codes 12210 &amp; 12810</a:t>
          </a:r>
        </a:p>
      </dsp:txBody>
      <dsp:txXfrm>
        <a:off x="984297" y="270378"/>
        <a:ext cx="1398542" cy="1296330"/>
      </dsp:txXfrm>
    </dsp:sp>
    <dsp:sp modelId="{0EF1C3E1-E37C-47BD-BCF4-11F5DD52CA3B}">
      <dsp:nvSpPr>
        <dsp:cNvPr id="0" name=""/>
        <dsp:cNvSpPr/>
      </dsp:nvSpPr>
      <dsp:spPr>
        <a:xfrm>
          <a:off x="1409494" y="1911928"/>
          <a:ext cx="548147" cy="548147"/>
        </a:xfrm>
        <a:prstGeom prst="mathPlus">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482151" y="2121539"/>
        <a:ext cx="402833" cy="128925"/>
      </dsp:txXfrm>
    </dsp:sp>
    <dsp:sp modelId="{754624A8-6F52-418F-A424-C2DA871BC96A}">
      <dsp:nvSpPr>
        <dsp:cNvPr id="0" name=""/>
        <dsp:cNvSpPr/>
      </dsp:nvSpPr>
      <dsp:spPr>
        <a:xfrm>
          <a:off x="685803" y="2536817"/>
          <a:ext cx="1995530" cy="1802025"/>
        </a:xfrm>
        <a:prstGeom prst="ellipse">
          <a:avLst/>
        </a:prstGeom>
        <a:solidFill>
          <a:schemeClr val="accent4">
            <a:hueOff val="-2232385"/>
            <a:satOff val="13449"/>
            <a:lumOff val="1078"/>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Source Code 2</a:t>
          </a:r>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1600" kern="1200" dirty="0"/>
            <a:t>Project Codes 12210 &amp; 12810 </a:t>
          </a:r>
        </a:p>
      </dsp:txBody>
      <dsp:txXfrm>
        <a:off x="978042" y="2800717"/>
        <a:ext cx="1411052" cy="1274225"/>
      </dsp:txXfrm>
    </dsp:sp>
    <dsp:sp modelId="{8832FDBC-FE39-41F2-A33E-B626C9BCAD61}">
      <dsp:nvSpPr>
        <dsp:cNvPr id="0" name=""/>
        <dsp:cNvSpPr/>
      </dsp:nvSpPr>
      <dsp:spPr>
        <a:xfrm>
          <a:off x="2286000" y="1937784"/>
          <a:ext cx="741635" cy="459857"/>
        </a:xfrm>
        <a:prstGeom prst="rightArrow">
          <a:avLst>
            <a:gd name="adj1" fmla="val 60000"/>
            <a:gd name="adj2" fmla="val 50000"/>
          </a:avLst>
        </a:prstGeom>
        <a:solidFill>
          <a:schemeClr val="accent4">
            <a:hueOff val="-4464770"/>
            <a:satOff val="26899"/>
            <a:lumOff val="2156"/>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2286000" y="2029755"/>
        <a:ext cx="603678" cy="275915"/>
      </dsp:txXfrm>
    </dsp:sp>
    <dsp:sp modelId="{10A6C9E8-8EEA-403D-A48C-F9B791B6CFE0}">
      <dsp:nvSpPr>
        <dsp:cNvPr id="0" name=""/>
        <dsp:cNvSpPr/>
      </dsp:nvSpPr>
      <dsp:spPr>
        <a:xfrm>
          <a:off x="3248383" y="985361"/>
          <a:ext cx="2638063" cy="2370019"/>
        </a:xfrm>
        <a:prstGeom prst="ellipse">
          <a:avLst/>
        </a:prstGeom>
        <a:solidFill>
          <a:schemeClr val="accent4">
            <a:hueOff val="-4464770"/>
            <a:satOff val="26899"/>
            <a:lumOff val="2156"/>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MOE Local Only</a:t>
          </a:r>
        </a:p>
      </dsp:txBody>
      <dsp:txXfrm>
        <a:off x="3634718" y="1332442"/>
        <a:ext cx="1865393" cy="16758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118927-08FE-4CD6-8824-558B998FE984}">
      <dsp:nvSpPr>
        <dsp:cNvPr id="0" name=""/>
        <dsp:cNvSpPr/>
      </dsp:nvSpPr>
      <dsp:spPr>
        <a:xfrm>
          <a:off x="2038447" y="1287"/>
          <a:ext cx="1350055" cy="1137853"/>
        </a:xfrm>
        <a:prstGeom prst="ellipse">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Source Code 1</a:t>
          </a:r>
        </a:p>
        <a:p>
          <a:pPr marL="0" lvl="0" indent="0" algn="ctr" defTabSz="533400">
            <a:lnSpc>
              <a:spcPct val="90000"/>
            </a:lnSpc>
            <a:spcBef>
              <a:spcPct val="0"/>
            </a:spcBef>
            <a:spcAft>
              <a:spcPct val="35000"/>
            </a:spcAft>
            <a:buNone/>
          </a:pPr>
          <a:r>
            <a:rPr lang="en-US" sz="1200" kern="1200" dirty="0"/>
            <a:t>Project Codes 12210 &amp; 12810</a:t>
          </a:r>
        </a:p>
      </dsp:txBody>
      <dsp:txXfrm>
        <a:off x="2236158" y="167922"/>
        <a:ext cx="954633" cy="804583"/>
      </dsp:txXfrm>
    </dsp:sp>
    <dsp:sp modelId="{0EF1C3E1-E37C-47BD-BCF4-11F5DD52CA3B}">
      <dsp:nvSpPr>
        <dsp:cNvPr id="0" name=""/>
        <dsp:cNvSpPr/>
      </dsp:nvSpPr>
      <dsp:spPr>
        <a:xfrm>
          <a:off x="2529888" y="1190545"/>
          <a:ext cx="367174" cy="367174"/>
        </a:xfrm>
        <a:prstGeom prst="mathPlus">
          <a:avLst/>
        </a:prstGeom>
        <a:solidFill>
          <a:schemeClr val="accent4">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2578557" y="1330952"/>
        <a:ext cx="269836" cy="86360"/>
      </dsp:txXfrm>
    </dsp:sp>
    <dsp:sp modelId="{754624A8-6F52-418F-A424-C2DA871BC96A}">
      <dsp:nvSpPr>
        <dsp:cNvPr id="0" name=""/>
        <dsp:cNvSpPr/>
      </dsp:nvSpPr>
      <dsp:spPr>
        <a:xfrm>
          <a:off x="2038447" y="1609124"/>
          <a:ext cx="1350055" cy="1200761"/>
        </a:xfrm>
        <a:prstGeom prst="ellipse">
          <a:avLst/>
        </a:prstGeom>
        <a:solidFill>
          <a:schemeClr val="accent4">
            <a:hueOff val="-1488257"/>
            <a:satOff val="8966"/>
            <a:lumOff val="719"/>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Source Code 2 </a:t>
          </a:r>
        </a:p>
        <a:p>
          <a:pPr marL="0" lvl="0" indent="0" algn="ctr" defTabSz="533400">
            <a:lnSpc>
              <a:spcPct val="90000"/>
            </a:lnSpc>
            <a:spcBef>
              <a:spcPct val="0"/>
            </a:spcBef>
            <a:spcAft>
              <a:spcPct val="35000"/>
            </a:spcAft>
            <a:buNone/>
          </a:pPr>
          <a:r>
            <a:rPr lang="en-US" sz="1200" kern="1200" dirty="0"/>
            <a:t>Project Codes 12210 &amp; 12810</a:t>
          </a:r>
        </a:p>
      </dsp:txBody>
      <dsp:txXfrm>
        <a:off x="2236158" y="1784971"/>
        <a:ext cx="954633" cy="849067"/>
      </dsp:txXfrm>
    </dsp:sp>
    <dsp:sp modelId="{8F1BE156-DF3B-47E2-AD36-1954F48A9F2E}">
      <dsp:nvSpPr>
        <dsp:cNvPr id="0" name=""/>
        <dsp:cNvSpPr/>
      </dsp:nvSpPr>
      <dsp:spPr>
        <a:xfrm>
          <a:off x="2529888" y="2861289"/>
          <a:ext cx="367174" cy="367174"/>
        </a:xfrm>
        <a:prstGeom prst="mathPlus">
          <a:avLst/>
        </a:prstGeom>
        <a:solidFill>
          <a:schemeClr val="accent4">
            <a:hueOff val="-2232385"/>
            <a:satOff val="13449"/>
            <a:lumOff val="1078"/>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2578557" y="3001696"/>
        <a:ext cx="269836" cy="86360"/>
      </dsp:txXfrm>
    </dsp:sp>
    <dsp:sp modelId="{575735EC-C8E6-4907-87B3-FD7D01B40427}">
      <dsp:nvSpPr>
        <dsp:cNvPr id="0" name=""/>
        <dsp:cNvSpPr/>
      </dsp:nvSpPr>
      <dsp:spPr>
        <a:xfrm>
          <a:off x="2038447" y="3279868"/>
          <a:ext cx="1350055" cy="1214644"/>
        </a:xfrm>
        <a:prstGeom prst="ellipse">
          <a:avLst/>
        </a:prstGeom>
        <a:solidFill>
          <a:schemeClr val="accent4">
            <a:hueOff val="-2976513"/>
            <a:satOff val="17933"/>
            <a:lumOff val="1437"/>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Source Code 3  </a:t>
          </a:r>
        </a:p>
        <a:p>
          <a:pPr marL="0" lvl="0" indent="0" algn="ctr" defTabSz="533400">
            <a:lnSpc>
              <a:spcPct val="90000"/>
            </a:lnSpc>
            <a:spcBef>
              <a:spcPct val="0"/>
            </a:spcBef>
            <a:spcAft>
              <a:spcPct val="35000"/>
            </a:spcAft>
            <a:buNone/>
          </a:pPr>
          <a:r>
            <a:rPr lang="en-US" sz="1200" kern="1200" dirty="0"/>
            <a:t>Project Codes 12210 &amp; 12810</a:t>
          </a:r>
        </a:p>
      </dsp:txBody>
      <dsp:txXfrm>
        <a:off x="2236158" y="3457748"/>
        <a:ext cx="954633" cy="858884"/>
      </dsp:txXfrm>
    </dsp:sp>
    <dsp:sp modelId="{8832FDBC-FE39-41F2-A33E-B626C9BCAD61}">
      <dsp:nvSpPr>
        <dsp:cNvPr id="0" name=""/>
        <dsp:cNvSpPr/>
      </dsp:nvSpPr>
      <dsp:spPr>
        <a:xfrm>
          <a:off x="3583293" y="1982222"/>
          <a:ext cx="634264" cy="531354"/>
        </a:xfrm>
        <a:prstGeom prst="rightArrow">
          <a:avLst>
            <a:gd name="adj1" fmla="val 60000"/>
            <a:gd name="adj2" fmla="val 50000"/>
          </a:avLst>
        </a:prstGeom>
        <a:solidFill>
          <a:schemeClr val="accent4">
            <a:hueOff val="-4464770"/>
            <a:satOff val="26899"/>
            <a:lumOff val="2156"/>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3583293" y="2088493"/>
        <a:ext cx="474858" cy="318812"/>
      </dsp:txXfrm>
    </dsp:sp>
    <dsp:sp modelId="{10A6C9E8-8EEA-403D-A48C-F9B791B6CFE0}">
      <dsp:nvSpPr>
        <dsp:cNvPr id="0" name=""/>
        <dsp:cNvSpPr/>
      </dsp:nvSpPr>
      <dsp:spPr>
        <a:xfrm>
          <a:off x="4382527" y="867413"/>
          <a:ext cx="2880013" cy="2760973"/>
        </a:xfrm>
        <a:prstGeom prst="ellipse">
          <a:avLst/>
        </a:prstGeom>
        <a:solidFill>
          <a:schemeClr val="accent4">
            <a:hueOff val="-4464770"/>
            <a:satOff val="26899"/>
            <a:lumOff val="2156"/>
            <a:alphaOff val="0"/>
          </a:schemeClr>
        </a:solidFill>
        <a:ln>
          <a:noFill/>
        </a:ln>
        <a:effectLst>
          <a:outerShdw blurRad="38100" dist="30000" dir="5400000" rotWithShape="0">
            <a:srgbClr val="000000">
              <a:alpha val="4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t>MOE State and Local</a:t>
          </a:r>
        </a:p>
      </dsp:txBody>
      <dsp:txXfrm>
        <a:off x="4804295" y="1271748"/>
        <a:ext cx="2036477" cy="19523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1EFD2-82B9-4A36-A965-C4D01C77A33A}">
      <dsp:nvSpPr>
        <dsp:cNvPr id="0" name=""/>
        <dsp:cNvSpPr/>
      </dsp:nvSpPr>
      <dsp:spPr>
        <a:xfrm>
          <a:off x="0" y="0"/>
          <a:ext cx="6004845" cy="91019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ASBR Expenditures July 1 to June 30</a:t>
          </a:r>
        </a:p>
      </dsp:txBody>
      <dsp:txXfrm>
        <a:off x="26659" y="26659"/>
        <a:ext cx="5064085" cy="856879"/>
      </dsp:txXfrm>
    </dsp:sp>
    <dsp:sp modelId="{ECEA87D1-D9EA-4931-B11B-86617CF5CDD8}">
      <dsp:nvSpPr>
        <dsp:cNvPr id="0" name=""/>
        <dsp:cNvSpPr/>
      </dsp:nvSpPr>
      <dsp:spPr>
        <a:xfrm>
          <a:off x="1028693" y="1085848"/>
          <a:ext cx="6004845" cy="910197"/>
        </a:xfrm>
        <a:prstGeom prst="roundRect">
          <a:avLst>
            <a:gd name="adj" fmla="val 1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Early Childhood Special Education (ECSE) FER Grid</a:t>
          </a:r>
        </a:p>
      </dsp:txBody>
      <dsp:txXfrm>
        <a:off x="1055352" y="1112507"/>
        <a:ext cx="4300220" cy="856879"/>
      </dsp:txXfrm>
    </dsp:sp>
    <dsp:sp modelId="{6EECF99F-A876-48C9-ABE4-BB583F39F854}">
      <dsp:nvSpPr>
        <dsp:cNvPr id="0" name=""/>
        <dsp:cNvSpPr/>
      </dsp:nvSpPr>
      <dsp:spPr>
        <a:xfrm>
          <a:off x="5413217" y="715515"/>
          <a:ext cx="591628" cy="591628"/>
        </a:xfrm>
        <a:prstGeom prst="downArrow">
          <a:avLst>
            <a:gd name="adj1" fmla="val 55000"/>
            <a:gd name="adj2" fmla="val 45000"/>
          </a:avLst>
        </a:prstGeom>
        <a:solidFill>
          <a:schemeClr val="accent1">
            <a:alpha val="90000"/>
            <a:tint val="40000"/>
            <a:hueOff val="0"/>
            <a:satOff val="0"/>
            <a:lumOff val="0"/>
            <a:alphaOff val="0"/>
          </a:schemeClr>
        </a:solidFill>
        <a:ln w="100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546333" y="715515"/>
        <a:ext cx="325396" cy="445200"/>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47" tIns="48324" rIns="96647" bIns="48324" rtlCol="0"/>
          <a:lstStyle>
            <a:lvl1pPr algn="r">
              <a:defRPr sz="1300"/>
            </a:lvl1pPr>
          </a:lstStyle>
          <a:p>
            <a:fld id="{D75B3549-48AF-4A47-A563-37BCF58341FB}" type="datetimeFigureOut">
              <a:rPr lang="en-US" smtClean="0"/>
              <a:t>9/28/2019</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47" tIns="48324" rIns="96647" bIns="48324" rtlCol="0" anchor="b"/>
          <a:lstStyle>
            <a:lvl1pPr algn="r">
              <a:defRPr sz="1300"/>
            </a:lvl1pPr>
          </a:lstStyle>
          <a:p>
            <a:fld id="{FC16766F-B39D-42FD-ACBC-1002D130679C}" type="slidenum">
              <a:rPr lang="en-US" smtClean="0"/>
              <a:t>‹#›</a:t>
            </a:fld>
            <a:endParaRPr lang="en-US" dirty="0"/>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47" tIns="48324" rIns="96647" bIns="48324"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47" tIns="48324" rIns="96647" bIns="48324" rtlCol="0"/>
          <a:lstStyle>
            <a:lvl1pPr algn="r">
              <a:defRPr sz="1300"/>
            </a:lvl1pPr>
          </a:lstStyle>
          <a:p>
            <a:fld id="{B58CF8AA-71CD-48AE-96C2-778BE54C3BBB}" type="datetimeFigureOut">
              <a:rPr lang="en-US" smtClean="0"/>
              <a:t>9/28/2019</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47" tIns="48324" rIns="96647" bIns="48324"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47" tIns="48324" rIns="96647" bIns="483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47" tIns="48324" rIns="96647" bIns="48324" rtlCol="0" anchor="b"/>
          <a:lstStyle>
            <a:lvl1pPr algn="r">
              <a:defRPr sz="1300"/>
            </a:lvl1pPr>
          </a:lstStyle>
          <a:p>
            <a:fld id="{A384A2F3-949C-4DF8-B8FE-27C48E8E5C0D}" type="slidenum">
              <a:rPr lang="en-US" smtClean="0"/>
              <a:t>‹#›</a:t>
            </a:fld>
            <a:endParaRPr lang="en-US" dirty="0"/>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6935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963510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880556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normAutofit/>
          </a:bodyPr>
          <a:lstStyle/>
          <a:p>
            <a:pPr algn="l"/>
            <a:endParaRPr lang="en-US" dirty="0"/>
          </a:p>
        </p:txBody>
      </p:sp>
      <p:sp>
        <p:nvSpPr>
          <p:cNvPr id="4" name="Slide Number Placeholder 3"/>
          <p:cNvSpPr>
            <a:spLocks noGrp="1"/>
          </p:cNvSpPr>
          <p:nvPr>
            <p:ph type="sldNum" sz="quarter" idx="10"/>
          </p:nvPr>
        </p:nvSpPr>
        <p:spPr/>
        <p:txBody>
          <a:bodyPr/>
          <a:lstStyle/>
          <a:p>
            <a:pPr>
              <a:defRPr/>
            </a:pPr>
            <a:fld id="{308167D4-0A2D-4E14-BF00-7CEFEB7DED14}" type="slidenum">
              <a:rPr lang="en-US" smtClean="0"/>
              <a:pPr>
                <a:defRPr/>
              </a:pPr>
              <a:t>24</a:t>
            </a:fld>
            <a:endParaRPr lang="en-US" dirty="0"/>
          </a:p>
        </p:txBody>
      </p:sp>
    </p:spTree>
    <p:extLst>
      <p:ext uri="{BB962C8B-B14F-4D97-AF65-F5344CB8AC3E}">
        <p14:creationId xmlns:p14="http://schemas.microsoft.com/office/powerpoint/2010/main" val="2384377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marL="353940" indent="-353940" defTabSz="931423">
              <a:spcBef>
                <a:spcPts val="782"/>
              </a:spcBef>
              <a:buSzPct val="100000"/>
              <a:defRPr/>
            </a:pPr>
            <a:endParaRPr lang="en-US" dirty="0"/>
          </a:p>
        </p:txBody>
      </p:sp>
      <p:sp>
        <p:nvSpPr>
          <p:cNvPr id="5" name="Date Placeholder 4"/>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2969264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solidFill>
                <a:srgbClr val="FF0000"/>
              </a:solidFill>
              <a:latin typeface="Bell MT" pitchFamily="18" charset="0"/>
            </a:endParaRPr>
          </a:p>
          <a:p>
            <a:pPr eaLnBrk="1" hangingPunct="1"/>
            <a:endParaRPr lang="en-US" dirty="0">
              <a:solidFill>
                <a:srgbClr val="FF0000"/>
              </a:solidFill>
            </a:endParaRPr>
          </a:p>
        </p:txBody>
      </p:sp>
      <p:sp>
        <p:nvSpPr>
          <p:cNvPr id="5" name="Date Placeholder 4"/>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79658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2680346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101694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endParaRPr lang="en-US" dirty="0"/>
          </a:p>
        </p:txBody>
      </p:sp>
    </p:spTree>
    <p:extLst>
      <p:ext uri="{BB962C8B-B14F-4D97-AF65-F5344CB8AC3E}">
        <p14:creationId xmlns:p14="http://schemas.microsoft.com/office/powerpoint/2010/main" val="3733001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0818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096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9925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4018295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3449987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pPr>
              <a:defRPr/>
            </a:pPr>
            <a:endParaRPr lang="en-US" dirty="0"/>
          </a:p>
        </p:txBody>
      </p:sp>
    </p:spTree>
    <p:extLst>
      <p:ext uri="{BB962C8B-B14F-4D97-AF65-F5344CB8AC3E}">
        <p14:creationId xmlns:p14="http://schemas.microsoft.com/office/powerpoint/2010/main" val="3144879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088605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538854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a:t>Click to enter Title</a:t>
            </a:r>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a:t>Date</a:t>
            </a:r>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42304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2054645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a:t>Title</a:t>
            </a:r>
          </a:p>
        </p:txBody>
      </p:sp>
    </p:spTree>
    <p:extLst>
      <p:ext uri="{BB962C8B-B14F-4D97-AF65-F5344CB8AC3E}">
        <p14:creationId xmlns:p14="http://schemas.microsoft.com/office/powerpoint/2010/main" val="605414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nchor="b"/>
          <a:lstStyle/>
          <a:p>
            <a:r>
              <a:rPr lang="en-US"/>
              <a:t>Click to edit Master title style</a:t>
            </a:r>
            <a:endParaRPr lang="en-US" dirty="0"/>
          </a:p>
        </p:txBody>
      </p:sp>
      <p:sp>
        <p:nvSpPr>
          <p:cNvPr id="8" name="Content Placeholder 7"/>
          <p:cNvSpPr>
            <a:spLocks noGrp="1"/>
          </p:cNvSpPr>
          <p:nvPr>
            <p:ph sz="quarter" idx="1"/>
          </p:nvPr>
        </p:nvSpPr>
        <p:spPr>
          <a:xfrm>
            <a:off x="612648" y="1200150"/>
            <a:ext cx="8153400" cy="3486150"/>
          </a:xfrm>
        </p:spPr>
        <p:txBody>
          <a:bodyPr/>
          <a:lstStyle>
            <a:lvl1pPr>
              <a:defRPr>
                <a:latin typeface="Cambria" pitchFamily="18" charset="0"/>
              </a:defRPr>
            </a:lvl1pPr>
            <a:lvl2pPr>
              <a:defRPr>
                <a:latin typeface="Cambria" pitchFamily="18" charset="0"/>
              </a:defRPr>
            </a:lvl2pPr>
            <a:lvl3pPr>
              <a:defRPr>
                <a:latin typeface="Cambria" pitchFamily="18" charset="0"/>
              </a:defRPr>
            </a:lvl3pPr>
            <a:lvl4pPr>
              <a:defRPr>
                <a:latin typeface="Cambria" pitchFamily="18" charset="0"/>
              </a:defRPr>
            </a:lvl4pPr>
            <a:lvl5pPr>
              <a:defRPr>
                <a:latin typeface="Cambria"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0" y="959644"/>
            <a:ext cx="533400" cy="183356"/>
          </a:xfrm>
        </p:spPr>
        <p:txBody>
          <a:bodyPr/>
          <a:lstStyle>
            <a:lvl1pPr>
              <a:defRPr>
                <a:solidFill>
                  <a:srgbClr val="FFFFFF"/>
                </a:solidFill>
              </a:defRPr>
            </a:lvl1pPr>
          </a:lstStyle>
          <a:p>
            <a:pPr>
              <a:defRPr/>
            </a:pPr>
            <a:fld id="{755BEA99-F606-45E0-B9A0-BD28FA84183D}" type="slidenum">
              <a:rPr lang="en-US" smtClean="0"/>
              <a:pPr>
                <a:defRPr/>
              </a:pPr>
              <a:t>‹#›</a:t>
            </a:fld>
            <a:endParaRPr lang="en-US" dirty="0"/>
          </a:p>
        </p:txBody>
      </p:sp>
      <p:pic>
        <p:nvPicPr>
          <p:cNvPr id="7" name="Picture 5" descr="torch-color.png"/>
          <p:cNvPicPr>
            <a:picLocks noChangeAspect="1"/>
          </p:cNvPicPr>
          <p:nvPr/>
        </p:nvPicPr>
        <p:blipFill>
          <a:blip r:embed="rId2" cstate="print"/>
          <a:srcRect/>
          <a:stretch>
            <a:fillRect/>
          </a:stretch>
        </p:blipFill>
        <p:spPr bwMode="auto">
          <a:xfrm>
            <a:off x="8382001" y="4171950"/>
            <a:ext cx="252413" cy="747713"/>
          </a:xfrm>
          <a:prstGeom prst="rect">
            <a:avLst/>
          </a:prstGeom>
          <a:noFill/>
          <a:ln w="9525">
            <a:noFill/>
            <a:miter lim="800000"/>
            <a:headEnd/>
            <a:tailEnd/>
          </a:ln>
        </p:spPr>
      </p:pic>
    </p:spTree>
    <p:extLst>
      <p:ext uri="{BB962C8B-B14F-4D97-AF65-F5344CB8AC3E}">
        <p14:creationId xmlns:p14="http://schemas.microsoft.com/office/powerpoint/2010/main" val="3390494247"/>
      </p:ext>
    </p:extLst>
  </p:cSld>
  <p:clrMapOvr>
    <a:masterClrMapping/>
  </p:clrMapOvr>
  <p:transition spd="med">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DESE new 2010">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lstStyle>
          <a:p>
            <a:pPr>
              <a:defRPr/>
            </a:pPr>
            <a:fld id="{E63140DD-E50E-454D-8EC3-5E0B022C5000}" type="slidenum">
              <a:rPr lang="en-US" smtClean="0"/>
              <a:pPr>
                <a:defRPr/>
              </a:pPr>
              <a:t>‹#›</a:t>
            </a:fld>
            <a:endParaRPr lang="en-US" dirty="0"/>
          </a:p>
        </p:txBody>
      </p:sp>
      <p:pic>
        <p:nvPicPr>
          <p:cNvPr id="5" name="Picture 5" descr="torch-color.png"/>
          <p:cNvPicPr>
            <a:picLocks noChangeAspect="1"/>
          </p:cNvPicPr>
          <p:nvPr/>
        </p:nvPicPr>
        <p:blipFill>
          <a:blip r:embed="rId2" cstate="print"/>
          <a:srcRect/>
          <a:stretch>
            <a:fillRect/>
          </a:stretch>
        </p:blipFill>
        <p:spPr bwMode="auto">
          <a:xfrm>
            <a:off x="8382001" y="4171950"/>
            <a:ext cx="252413" cy="747713"/>
          </a:xfrm>
          <a:prstGeom prst="rect">
            <a:avLst/>
          </a:prstGeom>
          <a:noFill/>
          <a:ln w="9525">
            <a:noFill/>
            <a:miter lim="800000"/>
            <a:headEnd/>
            <a:tailEnd/>
          </a:ln>
        </p:spPr>
      </p:pic>
    </p:spTree>
    <p:extLst>
      <p:ext uri="{BB962C8B-B14F-4D97-AF65-F5344CB8AC3E}">
        <p14:creationId xmlns:p14="http://schemas.microsoft.com/office/powerpoint/2010/main" val="4090247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a:t>Title</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8" name="Content Placeholder 7"/>
          <p:cNvSpPr>
            <a:spLocks noGrp="1"/>
          </p:cNvSpPr>
          <p:nvPr>
            <p:ph sz="quarter" idx="10"/>
          </p:nvPr>
        </p:nvSpPr>
        <p:spPr>
          <a:xfrm>
            <a:off x="228600" y="1581150"/>
            <a:ext cx="8610599"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021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363767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dirty="0"/>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Tree>
    <p:extLst>
      <p:ext uri="{BB962C8B-B14F-4D97-AF65-F5344CB8AC3E}">
        <p14:creationId xmlns:p14="http://schemas.microsoft.com/office/powerpoint/2010/main" val="159649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413681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a:t>Title</a:t>
            </a:r>
          </a:p>
        </p:txBody>
      </p:sp>
      <p:sp>
        <p:nvSpPr>
          <p:cNvPr id="3" name="Content Placeholder 2"/>
          <p:cNvSpPr>
            <a:spLocks noGrp="1"/>
          </p:cNvSpPr>
          <p:nvPr>
            <p:ph sz="quarter" idx="12"/>
          </p:nvPr>
        </p:nvSpPr>
        <p:spPr>
          <a:xfrm>
            <a:off x="1600200" y="1485900"/>
            <a:ext cx="7315200" cy="344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537611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a:t>Click to enter Title</a:t>
            </a:r>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a:t>Date</a:t>
            </a:r>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528853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1883249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832882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100735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33062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17445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963400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a:t>Click to enter Content</a:t>
            </a:r>
          </a:p>
        </p:txBody>
      </p:sp>
    </p:spTree>
    <p:extLst>
      <p:ext uri="{BB962C8B-B14F-4D97-AF65-F5344CB8AC3E}">
        <p14:creationId xmlns:p14="http://schemas.microsoft.com/office/powerpoint/2010/main" val="3649022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811930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855511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843981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1031773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4972234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a:t>Content</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748283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2435757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781554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485146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3722300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16580887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76357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6382540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a:t>Content</a:t>
            </a:r>
          </a:p>
        </p:txBody>
      </p:sp>
    </p:spTree>
    <p:extLst>
      <p:ext uri="{BB962C8B-B14F-4D97-AF65-F5344CB8AC3E}">
        <p14:creationId xmlns:p14="http://schemas.microsoft.com/office/powerpoint/2010/main" val="4112461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a:t>Chart/Text</a:t>
            </a:r>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945733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a:t>More info</a:t>
            </a:r>
          </a:p>
        </p:txBody>
      </p:sp>
    </p:spTree>
    <p:extLst>
      <p:ext uri="{BB962C8B-B14F-4D97-AF65-F5344CB8AC3E}">
        <p14:creationId xmlns:p14="http://schemas.microsoft.com/office/powerpoint/2010/main" val="2903825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Contact</a:t>
            </a: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567268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14813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720785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a:t>Contact/Questions</a:t>
            </a:r>
          </a:p>
        </p:txBody>
      </p:sp>
    </p:spTree>
    <p:extLst>
      <p:ext uri="{BB962C8B-B14F-4D97-AF65-F5344CB8AC3E}">
        <p14:creationId xmlns:p14="http://schemas.microsoft.com/office/powerpoint/2010/main" val="19994537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white">
          <a:xfrm>
            <a:off x="0" y="4477941"/>
            <a:ext cx="9144000" cy="6655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5" name="Rectangle 4"/>
          <p:cNvSpPr/>
          <p:nvPr/>
        </p:nvSpPr>
        <p:spPr>
          <a:xfrm>
            <a:off x="-9525" y="4539854"/>
            <a:ext cx="2249488" cy="534590"/>
          </a:xfrm>
          <a:prstGeom prst="rect">
            <a:avLst/>
          </a:prstGeom>
          <a:solidFill>
            <a:srgbClr val="94664B"/>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6" name="Rectangle 5"/>
          <p:cNvSpPr/>
          <p:nvPr/>
        </p:nvSpPr>
        <p:spPr>
          <a:xfrm>
            <a:off x="2359026" y="4532710"/>
            <a:ext cx="6784975" cy="53578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8" name="Title 7"/>
          <p:cNvSpPr>
            <a:spLocks noGrp="1"/>
          </p:cNvSpPr>
          <p:nvPr>
            <p:ph type="ctrTitle"/>
          </p:nvPr>
        </p:nvSpPr>
        <p:spPr>
          <a:xfrm>
            <a:off x="2362200" y="3028950"/>
            <a:ext cx="6477000" cy="1371600"/>
          </a:xfrm>
        </p:spPr>
        <p:txBody>
          <a:bodyPr anchor="b"/>
          <a:lstStyle>
            <a:lvl1pPr>
              <a:defRPr cap="all" baseline="0"/>
            </a:lvl1pPr>
          </a:lstStyle>
          <a:p>
            <a:r>
              <a:rPr lang="en-US"/>
              <a:t>Click to edit Master title style</a:t>
            </a:r>
            <a:endParaRPr lang="en-US" dirty="0"/>
          </a:p>
        </p:txBody>
      </p:sp>
      <p:sp>
        <p:nvSpPr>
          <p:cNvPr id="9" name="Subtitle 8"/>
          <p:cNvSpPr>
            <a:spLocks noGrp="1"/>
          </p:cNvSpPr>
          <p:nvPr>
            <p:ph type="subTitle" idx="1"/>
          </p:nvPr>
        </p:nvSpPr>
        <p:spPr>
          <a:xfrm>
            <a:off x="2362200" y="4537528"/>
            <a:ext cx="6705600" cy="51435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
        <p:nvSpPr>
          <p:cNvPr id="7" name="Date Placeholder 27"/>
          <p:cNvSpPr>
            <a:spLocks noGrp="1"/>
          </p:cNvSpPr>
          <p:nvPr>
            <p:ph type="dt" sz="half" idx="10"/>
          </p:nvPr>
        </p:nvSpPr>
        <p:spPr>
          <a:xfrm>
            <a:off x="76200" y="4551760"/>
            <a:ext cx="2057400" cy="514350"/>
          </a:xfrm>
        </p:spPr>
        <p:txBody>
          <a:bodyPr>
            <a:noAutofit/>
          </a:bodyPr>
          <a:lstStyle>
            <a:lvl1pPr algn="ctr">
              <a:defRPr sz="1500">
                <a:solidFill>
                  <a:srgbClr val="FFFFFF"/>
                </a:solidFill>
              </a:defRPr>
            </a:lvl1pPr>
          </a:lstStyle>
          <a:p>
            <a:pPr>
              <a:defRPr/>
            </a:pPr>
            <a:endParaRPr lang="en-US" dirty="0"/>
          </a:p>
        </p:txBody>
      </p:sp>
      <p:sp>
        <p:nvSpPr>
          <p:cNvPr id="10" name="Slide Number Placeholder 28"/>
          <p:cNvSpPr>
            <a:spLocks noGrp="1"/>
          </p:cNvSpPr>
          <p:nvPr>
            <p:ph type="sldNum" sz="quarter" idx="11"/>
          </p:nvPr>
        </p:nvSpPr>
        <p:spPr>
          <a:xfrm>
            <a:off x="8001000" y="171450"/>
            <a:ext cx="838200" cy="285750"/>
          </a:xfrm>
        </p:spPr>
        <p:txBody>
          <a:bodyPr/>
          <a:lstStyle>
            <a:lvl1pPr>
              <a:defRPr>
                <a:solidFill>
                  <a:schemeClr val="tx2"/>
                </a:solidFill>
              </a:defRPr>
            </a:lvl1pPr>
          </a:lstStyle>
          <a:p>
            <a:pPr>
              <a:defRPr/>
            </a:pPr>
            <a:fld id="{57F0BBAB-878A-46AD-9944-21AC528FA76D}" type="slidenum">
              <a:rPr lang="en-US" smtClean="0"/>
              <a:pPr>
                <a:defRPr/>
              </a:pPr>
              <a:t>‹#›</a:t>
            </a:fld>
            <a:endParaRPr lang="en-US" dirty="0"/>
          </a:p>
        </p:txBody>
      </p:sp>
    </p:spTree>
    <p:extLst>
      <p:ext uri="{BB962C8B-B14F-4D97-AF65-F5344CB8AC3E}">
        <p14:creationId xmlns:p14="http://schemas.microsoft.com/office/powerpoint/2010/main" val="3359062951"/>
      </p:ext>
    </p:extLst>
  </p:cSld>
  <p:clrMapOvr>
    <a:masterClrMapping/>
  </p:clrMapOvr>
  <p:transition spd="med">
    <p:fade thruBlk="1"/>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nchor="b"/>
          <a:lstStyle/>
          <a:p>
            <a:r>
              <a:rPr lang="en-US"/>
              <a:t>Click to edit Master title style</a:t>
            </a:r>
            <a:endParaRPr lang="en-US" dirty="0"/>
          </a:p>
        </p:txBody>
      </p:sp>
      <p:sp>
        <p:nvSpPr>
          <p:cNvPr id="8" name="Content Placeholder 7"/>
          <p:cNvSpPr>
            <a:spLocks noGrp="1"/>
          </p:cNvSpPr>
          <p:nvPr>
            <p:ph sz="quarter" idx="1"/>
          </p:nvPr>
        </p:nvSpPr>
        <p:spPr>
          <a:xfrm>
            <a:off x="612648" y="1200150"/>
            <a:ext cx="8153400" cy="3486150"/>
          </a:xfrm>
        </p:spPr>
        <p:txBody>
          <a:bodyPr/>
          <a:lstStyle>
            <a:lvl1pPr>
              <a:defRPr>
                <a:latin typeface="Cambria" pitchFamily="18" charset="0"/>
              </a:defRPr>
            </a:lvl1pPr>
            <a:lvl2pPr>
              <a:defRPr>
                <a:latin typeface="Cambria" pitchFamily="18" charset="0"/>
              </a:defRPr>
            </a:lvl2pPr>
            <a:lvl3pPr>
              <a:defRPr>
                <a:latin typeface="Cambria" pitchFamily="18" charset="0"/>
              </a:defRPr>
            </a:lvl3pPr>
            <a:lvl4pPr>
              <a:defRPr>
                <a:latin typeface="Cambria" pitchFamily="18" charset="0"/>
              </a:defRPr>
            </a:lvl4pPr>
            <a:lvl5pPr>
              <a:defRPr>
                <a:latin typeface="Cambria"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0" y="959644"/>
            <a:ext cx="533400" cy="183356"/>
          </a:xfrm>
        </p:spPr>
        <p:txBody>
          <a:bodyPr/>
          <a:lstStyle>
            <a:lvl1pPr>
              <a:defRPr>
                <a:solidFill>
                  <a:srgbClr val="FFFFFF"/>
                </a:solidFill>
              </a:defRPr>
            </a:lvl1pPr>
          </a:lstStyle>
          <a:p>
            <a:pPr>
              <a:defRPr/>
            </a:pPr>
            <a:fld id="{755BEA99-F606-45E0-B9A0-BD28FA84183D}" type="slidenum">
              <a:rPr lang="en-US" smtClean="0"/>
              <a:pPr>
                <a:defRPr/>
              </a:pPr>
              <a:t>‹#›</a:t>
            </a:fld>
            <a:endParaRPr lang="en-US" dirty="0"/>
          </a:p>
        </p:txBody>
      </p:sp>
      <p:pic>
        <p:nvPicPr>
          <p:cNvPr id="7" name="Picture 5" descr="torch-color.png"/>
          <p:cNvPicPr>
            <a:picLocks noChangeAspect="1"/>
          </p:cNvPicPr>
          <p:nvPr/>
        </p:nvPicPr>
        <p:blipFill>
          <a:blip r:embed="rId2" cstate="print"/>
          <a:srcRect/>
          <a:stretch>
            <a:fillRect/>
          </a:stretch>
        </p:blipFill>
        <p:spPr bwMode="auto">
          <a:xfrm>
            <a:off x="8382001" y="4171950"/>
            <a:ext cx="252413" cy="747713"/>
          </a:xfrm>
          <a:prstGeom prst="rect">
            <a:avLst/>
          </a:prstGeom>
          <a:noFill/>
          <a:ln w="9525">
            <a:noFill/>
            <a:miter lim="800000"/>
            <a:headEnd/>
            <a:tailEnd/>
          </a:ln>
        </p:spPr>
      </p:pic>
    </p:spTree>
    <p:extLst>
      <p:ext uri="{BB962C8B-B14F-4D97-AF65-F5344CB8AC3E}">
        <p14:creationId xmlns:p14="http://schemas.microsoft.com/office/powerpoint/2010/main" val="315432172"/>
      </p:ext>
    </p:extLst>
  </p:cSld>
  <p:clrMapOvr>
    <a:masterClrMapping/>
  </p:clrMapOvr>
  <p:transition spd="med">
    <p:fade thruBlk="1"/>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5" name="Rectangle 4"/>
          <p:cNvSpPr/>
          <p:nvPr/>
        </p:nvSpPr>
        <p:spPr>
          <a:xfrm>
            <a:off x="0" y="1200150"/>
            <a:ext cx="1295400" cy="7429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6" name="Rectangle 5"/>
          <p:cNvSpPr/>
          <p:nvPr/>
        </p:nvSpPr>
        <p:spPr>
          <a:xfrm>
            <a:off x="1371600" y="1200150"/>
            <a:ext cx="7772400" cy="7429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3" name="Text Placeholder 2"/>
          <p:cNvSpPr>
            <a:spLocks noGrp="1"/>
          </p:cNvSpPr>
          <p:nvPr>
            <p:ph type="body" idx="1"/>
          </p:nvPr>
        </p:nvSpPr>
        <p:spPr>
          <a:xfrm>
            <a:off x="1371601" y="2057400"/>
            <a:ext cx="7123113" cy="1254919"/>
          </a:xfrm>
        </p:spPr>
        <p:txBody>
          <a:bodyPr/>
          <a:lstStyle>
            <a:lvl1pPr marL="0" indent="0">
              <a:buNone/>
              <a:defRPr sz="2100">
                <a:solidFill>
                  <a:schemeClr val="tx2"/>
                </a:solidFill>
                <a:latin typeface="Cambria" pitchFamily="18" charset="0"/>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200150"/>
            <a:ext cx="7620000" cy="742950"/>
          </a:xfrm>
        </p:spPr>
        <p:txBody>
          <a:bodyPr/>
          <a:lstStyle>
            <a:lvl1pPr algn="l">
              <a:buNone/>
              <a:defRPr sz="3300" b="0" cap="none">
                <a:solidFill>
                  <a:srgbClr val="FFFFFF"/>
                </a:solidFill>
              </a:defRPr>
            </a:lvl1pPr>
          </a:lstStyle>
          <a:p>
            <a:r>
              <a:rPr lang="en-US"/>
              <a:t>Click to edit Master title style</a:t>
            </a:r>
            <a:endParaRPr lang="en-US" dirty="0"/>
          </a:p>
        </p:txBody>
      </p:sp>
      <p:sp>
        <p:nvSpPr>
          <p:cNvPr id="8" name="Slide Number Placeholder 12"/>
          <p:cNvSpPr>
            <a:spLocks noGrp="1"/>
          </p:cNvSpPr>
          <p:nvPr>
            <p:ph type="sldNum" sz="quarter" idx="11"/>
          </p:nvPr>
        </p:nvSpPr>
        <p:spPr>
          <a:xfrm>
            <a:off x="0" y="1314451"/>
            <a:ext cx="1295400" cy="526256"/>
          </a:xfrm>
        </p:spPr>
        <p:txBody>
          <a:bodyPr>
            <a:noAutofit/>
          </a:bodyPr>
          <a:lstStyle>
            <a:lvl1pPr>
              <a:defRPr sz="1800">
                <a:solidFill>
                  <a:srgbClr val="FFFFFF"/>
                </a:solidFill>
              </a:defRPr>
            </a:lvl1pPr>
          </a:lstStyle>
          <a:p>
            <a:pPr>
              <a:defRPr/>
            </a:pPr>
            <a:fld id="{54BD6560-5EA9-4C1F-8913-4213708E5FBC}" type="slidenum">
              <a:rPr lang="en-US" smtClean="0"/>
              <a:pPr>
                <a:defRPr/>
              </a:pPr>
              <a:t>‹#›</a:t>
            </a:fld>
            <a:endParaRPr lang="en-US" dirty="0"/>
          </a:p>
        </p:txBody>
      </p:sp>
      <p:pic>
        <p:nvPicPr>
          <p:cNvPr id="10" name="Picture 5" descr="torch-color.png"/>
          <p:cNvPicPr>
            <a:picLocks noChangeAspect="1"/>
          </p:cNvPicPr>
          <p:nvPr/>
        </p:nvPicPr>
        <p:blipFill>
          <a:blip r:embed="rId2" cstate="print"/>
          <a:srcRect/>
          <a:stretch>
            <a:fillRect/>
          </a:stretch>
        </p:blipFill>
        <p:spPr bwMode="auto">
          <a:xfrm>
            <a:off x="8382001" y="4171950"/>
            <a:ext cx="252413" cy="747713"/>
          </a:xfrm>
          <a:prstGeom prst="rect">
            <a:avLst/>
          </a:prstGeom>
          <a:noFill/>
          <a:ln w="9525">
            <a:noFill/>
            <a:miter lim="800000"/>
            <a:headEnd/>
            <a:tailEnd/>
          </a:ln>
        </p:spPr>
      </p:pic>
    </p:spTree>
    <p:extLst>
      <p:ext uri="{BB962C8B-B14F-4D97-AF65-F5344CB8AC3E}">
        <p14:creationId xmlns:p14="http://schemas.microsoft.com/office/powerpoint/2010/main" val="17299747"/>
      </p:ext>
    </p:extLst>
  </p:cSld>
  <p:clrMapOvr>
    <a:masterClrMapping/>
  </p:clrMapOvr>
  <p:transition spd="med">
    <p:fade thruBlk="1"/>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itchFamily="18" charset="0"/>
              </a:defRPr>
            </a:lvl1pPr>
          </a:lstStyle>
          <a:p>
            <a:r>
              <a:rPr lang="en-US"/>
              <a:t>Click to edit Master title style</a:t>
            </a:r>
            <a:endParaRPr lang="en-US" dirty="0"/>
          </a:p>
        </p:txBody>
      </p:sp>
      <p:sp>
        <p:nvSpPr>
          <p:cNvPr id="9" name="Content Placeholder 8"/>
          <p:cNvSpPr>
            <a:spLocks noGrp="1"/>
          </p:cNvSpPr>
          <p:nvPr>
            <p:ph sz="quarter" idx="1"/>
          </p:nvPr>
        </p:nvSpPr>
        <p:spPr>
          <a:xfrm>
            <a:off x="609600" y="1192175"/>
            <a:ext cx="3886200" cy="3429000"/>
          </a:xfrm>
        </p:spPr>
        <p:txBody>
          <a:bodyPr/>
          <a:lstStyle>
            <a:lvl1pPr>
              <a:defRPr>
                <a:latin typeface="Cambria" pitchFamily="18" charset="0"/>
              </a:defRPr>
            </a:lvl1pPr>
            <a:lvl2pPr>
              <a:defRPr>
                <a:latin typeface="Cambria" pitchFamily="18" charset="0"/>
              </a:defRPr>
            </a:lvl2pPr>
            <a:lvl3pPr>
              <a:defRPr>
                <a:latin typeface="Cambria" pitchFamily="18" charset="0"/>
              </a:defRPr>
            </a:lvl3pPr>
            <a:lvl4pPr>
              <a:defRPr>
                <a:latin typeface="Cambria" pitchFamily="18" charset="0"/>
              </a:defRPr>
            </a:lvl4pPr>
            <a:lvl5pPr>
              <a:defRPr>
                <a:latin typeface="Cambria"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
          </p:nvPr>
        </p:nvSpPr>
        <p:spPr>
          <a:xfrm>
            <a:off x="4844901" y="1192175"/>
            <a:ext cx="3886200" cy="3429000"/>
          </a:xfrm>
        </p:spPr>
        <p:txBody>
          <a:bodyPr/>
          <a:lstStyle>
            <a:lvl1pPr>
              <a:defRPr>
                <a:latin typeface="Cambria" pitchFamily="18" charset="0"/>
              </a:defRPr>
            </a:lvl1pPr>
            <a:lvl2pPr>
              <a:defRPr>
                <a:latin typeface="Cambria" pitchFamily="18" charset="0"/>
              </a:defRPr>
            </a:lvl2pPr>
            <a:lvl3pPr>
              <a:defRPr>
                <a:latin typeface="Cambria" pitchFamily="18" charset="0"/>
              </a:defRPr>
            </a:lvl3pPr>
            <a:lvl4pPr>
              <a:defRPr>
                <a:latin typeface="Cambria" pitchFamily="18" charset="0"/>
              </a:defRPr>
            </a:lvl4pPr>
            <a:lvl5pPr>
              <a:defRPr>
                <a:latin typeface="Cambria"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p:cNvSpPr>
            <a:spLocks noGrp="1"/>
          </p:cNvSpPr>
          <p:nvPr>
            <p:ph type="sldNum" sz="quarter" idx="11"/>
          </p:nvPr>
        </p:nvSpPr>
        <p:spPr>
          <a:xfrm>
            <a:off x="0" y="959644"/>
            <a:ext cx="533400" cy="183356"/>
          </a:xfrm>
        </p:spPr>
        <p:txBody>
          <a:bodyPr rtlCol="0"/>
          <a:lstStyle>
            <a:lvl1pPr>
              <a:defRPr/>
            </a:lvl1pPr>
          </a:lstStyle>
          <a:p>
            <a:pPr>
              <a:defRPr/>
            </a:pPr>
            <a:fld id="{26171D9F-6EC0-45BA-9F53-3B40479342A2}" type="slidenum">
              <a:rPr lang="en-US" smtClean="0"/>
              <a:pPr>
                <a:defRPr/>
              </a:pPr>
              <a:t>‹#›</a:t>
            </a:fld>
            <a:endParaRPr lang="en-US" dirty="0"/>
          </a:p>
        </p:txBody>
      </p:sp>
      <p:pic>
        <p:nvPicPr>
          <p:cNvPr id="8" name="Picture 5" descr="torch-color.png"/>
          <p:cNvPicPr>
            <a:picLocks noChangeAspect="1"/>
          </p:cNvPicPr>
          <p:nvPr/>
        </p:nvPicPr>
        <p:blipFill>
          <a:blip r:embed="rId2" cstate="print"/>
          <a:srcRect/>
          <a:stretch>
            <a:fillRect/>
          </a:stretch>
        </p:blipFill>
        <p:spPr bwMode="auto">
          <a:xfrm>
            <a:off x="8382001" y="4171950"/>
            <a:ext cx="252413" cy="747713"/>
          </a:xfrm>
          <a:prstGeom prst="rect">
            <a:avLst/>
          </a:prstGeom>
          <a:noFill/>
          <a:ln w="9525">
            <a:noFill/>
            <a:miter lim="800000"/>
            <a:headEnd/>
            <a:tailEnd/>
          </a:ln>
        </p:spPr>
      </p:pic>
    </p:spTree>
    <p:extLst>
      <p:ext uri="{BB962C8B-B14F-4D97-AF65-F5344CB8AC3E}">
        <p14:creationId xmlns:p14="http://schemas.microsoft.com/office/powerpoint/2010/main" val="1884279459"/>
      </p:ext>
    </p:extLst>
  </p:cSld>
  <p:clrMapOvr>
    <a:masterClrMapping/>
  </p:clrMapOvr>
  <p:transition spd="med">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04787"/>
            <a:ext cx="8153400" cy="652463"/>
          </a:xfrm>
        </p:spPr>
        <p:txBody>
          <a:bodyPr/>
          <a:lstStyle>
            <a:lvl1pPr>
              <a:defRPr>
                <a:latin typeface="Cambria" pitchFamily="18" charset="0"/>
              </a:defRPr>
            </a:lvl1pPr>
          </a:lstStyle>
          <a:p>
            <a:r>
              <a:rPr lang="en-US"/>
              <a:t>Click to edit Master title style</a:t>
            </a:r>
            <a:endParaRPr lang="en-US" dirty="0"/>
          </a:p>
        </p:txBody>
      </p:sp>
      <p:sp>
        <p:nvSpPr>
          <p:cNvPr id="11" name="Content Placeholder 10"/>
          <p:cNvSpPr>
            <a:spLocks noGrp="1"/>
          </p:cNvSpPr>
          <p:nvPr>
            <p:ph sz="quarter" idx="2"/>
          </p:nvPr>
        </p:nvSpPr>
        <p:spPr>
          <a:xfrm>
            <a:off x="609600" y="1828800"/>
            <a:ext cx="3886200" cy="2686050"/>
          </a:xfrm>
        </p:spPr>
        <p:txBody>
          <a:bodyPr/>
          <a:lstStyle>
            <a:lvl1pPr>
              <a:defRPr>
                <a:latin typeface="Cambria" pitchFamily="18" charset="0"/>
              </a:defRPr>
            </a:lvl1pPr>
            <a:lvl2pPr>
              <a:defRPr>
                <a:latin typeface="Cambria" pitchFamily="18" charset="0"/>
              </a:defRPr>
            </a:lvl2pPr>
            <a:lvl3pPr>
              <a:defRPr>
                <a:latin typeface="Cambria" pitchFamily="18" charset="0"/>
              </a:defRPr>
            </a:lvl3pPr>
            <a:lvl4pPr>
              <a:defRPr>
                <a:latin typeface="Cambria" pitchFamily="18" charset="0"/>
              </a:defRPr>
            </a:lvl4pPr>
            <a:lvl5pPr>
              <a:defRPr>
                <a:latin typeface="Cambria"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4"/>
          </p:nvPr>
        </p:nvSpPr>
        <p:spPr>
          <a:xfrm>
            <a:off x="4800600" y="1828800"/>
            <a:ext cx="3886200" cy="2686050"/>
          </a:xfrm>
        </p:spPr>
        <p:txBody>
          <a:bodyPr/>
          <a:lstStyle>
            <a:lvl1pPr>
              <a:defRPr>
                <a:latin typeface="Cambria" pitchFamily="18" charset="0"/>
              </a:defRPr>
            </a:lvl1pPr>
            <a:lvl2pPr>
              <a:defRPr>
                <a:latin typeface="Cambria" pitchFamily="18" charset="0"/>
              </a:defRPr>
            </a:lvl2pPr>
            <a:lvl3pPr>
              <a:defRPr>
                <a:latin typeface="Cambria" pitchFamily="18" charset="0"/>
              </a:defRPr>
            </a:lvl3pPr>
            <a:lvl4pPr>
              <a:defRPr>
                <a:latin typeface="Cambria" pitchFamily="18" charset="0"/>
              </a:defRPr>
            </a:lvl4pPr>
            <a:lvl5pPr>
              <a:defRPr>
                <a:latin typeface="Cambria"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
          </p:nvPr>
        </p:nvSpPr>
        <p:spPr>
          <a:xfrm>
            <a:off x="609600" y="1314450"/>
            <a:ext cx="3886200" cy="480060"/>
          </a:xfrm>
          <a:solidFill>
            <a:srgbClr val="C13828"/>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314450"/>
            <a:ext cx="3886200" cy="480060"/>
          </a:xfrm>
          <a:solidFill>
            <a:srgbClr val="B59B0C"/>
          </a:solidFill>
        </p:spPr>
        <p:txBody>
          <a:bodyPr rtlCol="0" anchor="ctr"/>
          <a:lstStyle>
            <a:lvl1pPr marL="0" indent="0">
              <a:buFontTx/>
              <a:buNone/>
              <a:defRPr sz="1500" b="1">
                <a:solidFill>
                  <a:srgbClr val="FFFFFF"/>
                </a:solidFill>
              </a:defRPr>
            </a:lvl1pPr>
          </a:lstStyle>
          <a:p>
            <a:pPr lvl="0"/>
            <a:r>
              <a:rPr lang="en-US"/>
              <a:t>Click to edit Master text styles</a:t>
            </a:r>
          </a:p>
        </p:txBody>
      </p:sp>
      <p:sp>
        <p:nvSpPr>
          <p:cNvPr id="8" name="Slide Number Placeholder 11"/>
          <p:cNvSpPr>
            <a:spLocks noGrp="1"/>
          </p:cNvSpPr>
          <p:nvPr>
            <p:ph type="sldNum" sz="quarter" idx="11"/>
          </p:nvPr>
        </p:nvSpPr>
        <p:spPr/>
        <p:txBody>
          <a:bodyPr rtlCol="0"/>
          <a:lstStyle>
            <a:lvl1pPr>
              <a:defRPr/>
            </a:lvl1pPr>
          </a:lstStyle>
          <a:p>
            <a:pPr>
              <a:defRPr/>
            </a:pPr>
            <a:fld id="{5ABE3936-894E-440B-89C1-C412B42E6EAE}" type="slidenum">
              <a:rPr lang="en-US" smtClean="0"/>
              <a:pPr>
                <a:defRPr/>
              </a:pPr>
              <a:t>‹#›</a:t>
            </a:fld>
            <a:endParaRPr lang="en-US" dirty="0"/>
          </a:p>
        </p:txBody>
      </p:sp>
      <p:pic>
        <p:nvPicPr>
          <p:cNvPr id="10" name="Picture 5" descr="torch-color.png"/>
          <p:cNvPicPr>
            <a:picLocks noChangeAspect="1"/>
          </p:cNvPicPr>
          <p:nvPr/>
        </p:nvPicPr>
        <p:blipFill>
          <a:blip r:embed="rId2" cstate="print"/>
          <a:srcRect/>
          <a:stretch>
            <a:fillRect/>
          </a:stretch>
        </p:blipFill>
        <p:spPr bwMode="auto">
          <a:xfrm>
            <a:off x="8382001" y="4171950"/>
            <a:ext cx="252413" cy="747713"/>
          </a:xfrm>
          <a:prstGeom prst="rect">
            <a:avLst/>
          </a:prstGeom>
          <a:noFill/>
          <a:ln w="9525">
            <a:noFill/>
            <a:miter lim="800000"/>
            <a:headEnd/>
            <a:tailEnd/>
          </a:ln>
        </p:spPr>
      </p:pic>
    </p:spTree>
    <p:extLst>
      <p:ext uri="{BB962C8B-B14F-4D97-AF65-F5344CB8AC3E}">
        <p14:creationId xmlns:p14="http://schemas.microsoft.com/office/powerpoint/2010/main" val="3446225103"/>
      </p:ext>
    </p:extLst>
  </p:cSld>
  <p:clrMapOvr>
    <a:masterClrMapping/>
  </p:clrMapOvr>
  <p:transition spd="med">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torch-color.png"/>
          <p:cNvPicPr>
            <a:picLocks noChangeAspect="1"/>
          </p:cNvPicPr>
          <p:nvPr/>
        </p:nvPicPr>
        <p:blipFill>
          <a:blip r:embed="rId2" cstate="print"/>
          <a:srcRect/>
          <a:stretch>
            <a:fillRect/>
          </a:stretch>
        </p:blipFill>
        <p:spPr bwMode="auto">
          <a:xfrm>
            <a:off x="304801" y="3886201"/>
            <a:ext cx="365125" cy="1079897"/>
          </a:xfrm>
          <a:prstGeom prst="rect">
            <a:avLst/>
          </a:prstGeom>
          <a:noFill/>
          <a:ln w="9525">
            <a:noFill/>
            <a:miter lim="800000"/>
            <a:headEnd/>
            <a:tailEnd/>
          </a:ln>
        </p:spPr>
      </p:pic>
      <p:sp>
        <p:nvSpPr>
          <p:cNvPr id="2" name="Title 1"/>
          <p:cNvSpPr>
            <a:spLocks noGrp="1"/>
          </p:cNvSpPr>
          <p:nvPr>
            <p:ph type="title"/>
          </p:nvPr>
        </p:nvSpPr>
        <p:spPr/>
        <p:txBody>
          <a:bodyPr/>
          <a:lstStyle>
            <a:lvl1pPr>
              <a:defRPr>
                <a:latin typeface="Cambria" pitchFamily="18" charset="0"/>
              </a:defRPr>
            </a:lvl1pPr>
          </a:lstStyle>
          <a:p>
            <a:r>
              <a:rPr lang="en-US"/>
              <a:t>Click to edit Master title style</a:t>
            </a:r>
          </a:p>
        </p:txBody>
      </p:sp>
      <p:sp>
        <p:nvSpPr>
          <p:cNvPr id="6" name="Slide Number Placeholder 4"/>
          <p:cNvSpPr>
            <a:spLocks noGrp="1"/>
          </p:cNvSpPr>
          <p:nvPr>
            <p:ph type="sldNum" sz="quarter" idx="12"/>
          </p:nvPr>
        </p:nvSpPr>
        <p:spPr>
          <a:xfrm>
            <a:off x="0" y="959644"/>
            <a:ext cx="533400" cy="183356"/>
          </a:xfrm>
        </p:spPr>
        <p:txBody>
          <a:bodyPr/>
          <a:lstStyle>
            <a:lvl1pPr>
              <a:defRPr>
                <a:solidFill>
                  <a:srgbClr val="FFFFFF"/>
                </a:solidFill>
              </a:defRPr>
            </a:lvl1pPr>
          </a:lstStyle>
          <a:p>
            <a:pPr>
              <a:defRPr/>
            </a:pPr>
            <a:fld id="{3D7EFB91-BACD-48C8-A4C6-0092ABFF9308}" type="slidenum">
              <a:rPr lang="en-US" smtClean="0"/>
              <a:pPr>
                <a:defRPr/>
              </a:pPr>
              <a:t>‹#›</a:t>
            </a:fld>
            <a:endParaRPr lang="en-US" dirty="0"/>
          </a:p>
        </p:txBody>
      </p:sp>
    </p:spTree>
    <p:extLst>
      <p:ext uri="{BB962C8B-B14F-4D97-AF65-F5344CB8AC3E}">
        <p14:creationId xmlns:p14="http://schemas.microsoft.com/office/powerpoint/2010/main" val="2176580107"/>
      </p:ext>
    </p:extLst>
  </p:cSld>
  <p:clrMapOvr>
    <a:masterClrMapping/>
  </p:clrMapOvr>
  <p:transition spd="med">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DESE new 2010">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4686300"/>
            <a:ext cx="533400" cy="285750"/>
          </a:xfrm>
        </p:spPr>
        <p:txBody>
          <a:bodyPr/>
          <a:lstStyle>
            <a:lvl1pPr>
              <a:defRPr>
                <a:solidFill>
                  <a:schemeClr val="tx2"/>
                </a:solidFill>
              </a:defRPr>
            </a:lvl1pPr>
          </a:lstStyle>
          <a:p>
            <a:pPr>
              <a:defRPr/>
            </a:pPr>
            <a:fld id="{E63140DD-E50E-454D-8EC3-5E0B022C5000}" type="slidenum">
              <a:rPr lang="en-US" smtClean="0"/>
              <a:pPr>
                <a:defRPr/>
              </a:pPr>
              <a:t>‹#›</a:t>
            </a:fld>
            <a:endParaRPr lang="en-US" dirty="0"/>
          </a:p>
        </p:txBody>
      </p:sp>
      <p:pic>
        <p:nvPicPr>
          <p:cNvPr id="5" name="Picture 5" descr="torch-color.png"/>
          <p:cNvPicPr>
            <a:picLocks noChangeAspect="1"/>
          </p:cNvPicPr>
          <p:nvPr/>
        </p:nvPicPr>
        <p:blipFill>
          <a:blip r:embed="rId2" cstate="print"/>
          <a:srcRect/>
          <a:stretch>
            <a:fillRect/>
          </a:stretch>
        </p:blipFill>
        <p:spPr bwMode="auto">
          <a:xfrm>
            <a:off x="8382001" y="4171950"/>
            <a:ext cx="252413" cy="747713"/>
          </a:xfrm>
          <a:prstGeom prst="rect">
            <a:avLst/>
          </a:prstGeom>
          <a:noFill/>
          <a:ln w="9525">
            <a:noFill/>
            <a:miter lim="800000"/>
            <a:headEnd/>
            <a:tailEnd/>
          </a:ln>
        </p:spPr>
      </p:pic>
    </p:spTree>
    <p:extLst>
      <p:ext uri="{BB962C8B-B14F-4D97-AF65-F5344CB8AC3E}">
        <p14:creationId xmlns:p14="http://schemas.microsoft.com/office/powerpoint/2010/main" val="41433505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04787"/>
            <a:ext cx="8077200" cy="652463"/>
          </a:xfrm>
        </p:spPr>
        <p:txBody>
          <a:bodyPr/>
          <a:lstStyle>
            <a:lvl1pPr algn="l">
              <a:buNone/>
              <a:defRPr sz="3300" b="0"/>
            </a:lvl1pPr>
          </a:lstStyle>
          <a:p>
            <a:r>
              <a:rPr lang="en-US"/>
              <a:t>Click to edit Master title style</a:t>
            </a:r>
          </a:p>
        </p:txBody>
      </p:sp>
      <p:sp>
        <p:nvSpPr>
          <p:cNvPr id="3" name="Text Placeholder 2"/>
          <p:cNvSpPr>
            <a:spLocks noGrp="1"/>
          </p:cNvSpPr>
          <p:nvPr>
            <p:ph type="body" idx="2"/>
          </p:nvPr>
        </p:nvSpPr>
        <p:spPr>
          <a:xfrm>
            <a:off x="609600" y="1314450"/>
            <a:ext cx="1600200" cy="3257550"/>
          </a:xfrm>
          <a:solidFill>
            <a:srgbClr val="C13828"/>
          </a:solidFill>
          <a:ln w="50800" cap="sq" cmpd="dbl" algn="ctr">
            <a:solidFill>
              <a:srgbClr val="C13828"/>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9" name="Content Placeholder 8"/>
          <p:cNvSpPr>
            <a:spLocks noGrp="1"/>
          </p:cNvSpPr>
          <p:nvPr>
            <p:ph sz="quarter" idx="1"/>
          </p:nvPr>
        </p:nvSpPr>
        <p:spPr>
          <a:xfrm>
            <a:off x="2362200" y="1314450"/>
            <a:ext cx="6400800" cy="3314700"/>
          </a:xfrm>
        </p:spPr>
        <p:txBody>
          <a:bodyPr/>
          <a:lstStyle>
            <a:lvl1pPr>
              <a:defRPr>
                <a:latin typeface="Cambria" pitchFamily="18" charset="0"/>
              </a:defRPr>
            </a:lvl1pPr>
            <a:lvl2pPr>
              <a:defRPr>
                <a:latin typeface="Cambria" pitchFamily="18" charset="0"/>
              </a:defRPr>
            </a:lvl2pPr>
            <a:lvl3pPr>
              <a:defRPr>
                <a:latin typeface="Cambria" pitchFamily="18" charset="0"/>
              </a:defRPr>
            </a:lvl3pPr>
            <a:lvl4pPr>
              <a:defRPr>
                <a:latin typeface="Cambria" pitchFamily="18" charset="0"/>
              </a:defRPr>
            </a:lvl4pPr>
            <a:lvl5pPr>
              <a:defRPr>
                <a:latin typeface="Cambria"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809D3720-A353-4998-AE48-F1A47EA2F50D}" type="slidenum">
              <a:rPr lang="en-US" smtClean="0"/>
              <a:pPr>
                <a:defRPr/>
              </a:pPr>
              <a:t>‹#›</a:t>
            </a:fld>
            <a:endParaRPr lang="en-US" dirty="0"/>
          </a:p>
        </p:txBody>
      </p:sp>
      <p:pic>
        <p:nvPicPr>
          <p:cNvPr id="8" name="Picture 5" descr="torch-color.png"/>
          <p:cNvPicPr>
            <a:picLocks noChangeAspect="1"/>
          </p:cNvPicPr>
          <p:nvPr/>
        </p:nvPicPr>
        <p:blipFill>
          <a:blip r:embed="rId2" cstate="print"/>
          <a:srcRect/>
          <a:stretch>
            <a:fillRect/>
          </a:stretch>
        </p:blipFill>
        <p:spPr bwMode="auto">
          <a:xfrm>
            <a:off x="8382001" y="4171950"/>
            <a:ext cx="252413" cy="747713"/>
          </a:xfrm>
          <a:prstGeom prst="rect">
            <a:avLst/>
          </a:prstGeom>
          <a:noFill/>
          <a:ln w="9525">
            <a:noFill/>
            <a:miter lim="800000"/>
            <a:headEnd/>
            <a:tailEnd/>
          </a:ln>
        </p:spPr>
      </p:pic>
    </p:spTree>
    <p:extLst>
      <p:ext uri="{BB962C8B-B14F-4D97-AF65-F5344CB8AC3E}">
        <p14:creationId xmlns:p14="http://schemas.microsoft.com/office/powerpoint/2010/main" val="2639574590"/>
      </p:ext>
    </p:extLst>
  </p:cSld>
  <p:clrMapOvr>
    <a:masterClrMapping/>
  </p:clrMapOvr>
  <p:transition spd="med">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bwMode="white">
          <a:xfrm>
            <a:off x="-9525" y="3429000"/>
            <a:ext cx="9144000" cy="66556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6" name="Rectangle 5"/>
          <p:cNvSpPr/>
          <p:nvPr/>
        </p:nvSpPr>
        <p:spPr>
          <a:xfrm>
            <a:off x="-9524" y="3498056"/>
            <a:ext cx="1463675" cy="534591"/>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7" name="Rectangle 6"/>
          <p:cNvSpPr/>
          <p:nvPr/>
        </p:nvSpPr>
        <p:spPr>
          <a:xfrm>
            <a:off x="1544638" y="3490913"/>
            <a:ext cx="7599362" cy="534591"/>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8" name="Rectangle 7"/>
          <p:cNvSpPr/>
          <p:nvPr/>
        </p:nvSpPr>
        <p:spPr bwMode="white">
          <a:xfrm>
            <a:off x="1447801" y="0"/>
            <a:ext cx="100013" cy="51506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4" name="Text Placeholder 3"/>
          <p:cNvSpPr>
            <a:spLocks noGrp="1"/>
          </p:cNvSpPr>
          <p:nvPr>
            <p:ph type="body" sz="half" idx="2"/>
          </p:nvPr>
        </p:nvSpPr>
        <p:spPr>
          <a:xfrm>
            <a:off x="1600200" y="4114800"/>
            <a:ext cx="7315200" cy="514350"/>
          </a:xfrm>
        </p:spPr>
        <p:txBody>
          <a:bodyPr/>
          <a:lstStyle>
            <a:lvl1pPr marL="0" indent="0">
              <a:buFontTx/>
              <a:buNone/>
              <a:defRPr sz="1275">
                <a:latin typeface="Cambria" pitchFamily="18" charset="0"/>
              </a:defRPr>
            </a:lvl1pPr>
            <a:lvl2pPr>
              <a:buFontTx/>
              <a:buNone/>
              <a:defRPr sz="900"/>
            </a:lvl2pPr>
            <a:lvl3pPr>
              <a:buFontTx/>
              <a:buNone/>
              <a:defRPr sz="750"/>
            </a:lvl3pPr>
            <a:lvl4pPr>
              <a:buFontTx/>
              <a:buNone/>
              <a:defRPr sz="675"/>
            </a:lvl4pPr>
            <a:lvl5pPr>
              <a:buFontTx/>
              <a:buNone/>
              <a:defRPr sz="675"/>
            </a:lvl5pPr>
          </a:lstStyle>
          <a:p>
            <a:pPr lvl="0"/>
            <a:r>
              <a:rPr lang="en-US"/>
              <a:t>Click to edit Master text styles</a:t>
            </a:r>
          </a:p>
        </p:txBody>
      </p:sp>
      <p:sp>
        <p:nvSpPr>
          <p:cNvPr id="2" name="Title 1"/>
          <p:cNvSpPr>
            <a:spLocks noGrp="1"/>
          </p:cNvSpPr>
          <p:nvPr>
            <p:ph type="title"/>
          </p:nvPr>
        </p:nvSpPr>
        <p:spPr>
          <a:xfrm>
            <a:off x="1600200" y="3486150"/>
            <a:ext cx="7315200" cy="514350"/>
          </a:xfrm>
        </p:spPr>
        <p:txBody>
          <a:bodyPr/>
          <a:lstStyle>
            <a:lvl1pPr algn="l">
              <a:buNone/>
              <a:defRPr sz="2100" b="0">
                <a:solidFill>
                  <a:srgbClr val="FFFFFF"/>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560576" y="0"/>
            <a:ext cx="7583424" cy="3426714"/>
          </a:xfrm>
          <a:noFill/>
          <a:ln>
            <a:noFill/>
          </a:ln>
        </p:spPr>
        <p:txBody>
          <a:bodyPr>
            <a:normAutofit/>
          </a:bodyPr>
          <a:lstStyle>
            <a:lvl1pPr marL="0" indent="0">
              <a:buNone/>
              <a:defRPr sz="2400"/>
            </a:lvl1pPr>
          </a:lstStyle>
          <a:p>
            <a:pPr lvl="0"/>
            <a:r>
              <a:rPr lang="en-US" noProof="0" dirty="0"/>
              <a:t>Click icon to add picture</a:t>
            </a:r>
          </a:p>
        </p:txBody>
      </p:sp>
      <p:sp>
        <p:nvSpPr>
          <p:cNvPr id="10" name="Slide Number Placeholder 12"/>
          <p:cNvSpPr>
            <a:spLocks noGrp="1"/>
          </p:cNvSpPr>
          <p:nvPr>
            <p:ph type="sldNum" sz="quarter" idx="11"/>
          </p:nvPr>
        </p:nvSpPr>
        <p:spPr>
          <a:xfrm>
            <a:off x="0" y="3500438"/>
            <a:ext cx="1447800" cy="497681"/>
          </a:xfrm>
        </p:spPr>
        <p:txBody>
          <a:bodyPr rtlCol="0"/>
          <a:lstStyle>
            <a:lvl1pPr>
              <a:defRPr sz="2100"/>
            </a:lvl1pPr>
          </a:lstStyle>
          <a:p>
            <a:pPr>
              <a:defRPr/>
            </a:pPr>
            <a:fld id="{BF742B66-142C-4590-A9EC-D730238D193C}" type="slidenum">
              <a:rPr lang="en-US" smtClean="0"/>
              <a:pPr>
                <a:defRPr/>
              </a:pPr>
              <a:t>‹#›</a:t>
            </a:fld>
            <a:endParaRPr lang="en-US" dirty="0"/>
          </a:p>
        </p:txBody>
      </p:sp>
      <p:pic>
        <p:nvPicPr>
          <p:cNvPr id="12" name="Picture 5" descr="torch-color.png"/>
          <p:cNvPicPr>
            <a:picLocks noChangeAspect="1"/>
          </p:cNvPicPr>
          <p:nvPr/>
        </p:nvPicPr>
        <p:blipFill>
          <a:blip r:embed="rId2" cstate="print"/>
          <a:srcRect/>
          <a:stretch>
            <a:fillRect/>
          </a:stretch>
        </p:blipFill>
        <p:spPr bwMode="auto">
          <a:xfrm>
            <a:off x="609601" y="4229100"/>
            <a:ext cx="252413" cy="747713"/>
          </a:xfrm>
          <a:prstGeom prst="rect">
            <a:avLst/>
          </a:prstGeom>
          <a:noFill/>
          <a:ln w="9525">
            <a:noFill/>
            <a:miter lim="800000"/>
            <a:headEnd/>
            <a:tailEnd/>
          </a:ln>
        </p:spPr>
      </p:pic>
    </p:spTree>
    <p:extLst>
      <p:ext uri="{BB962C8B-B14F-4D97-AF65-F5344CB8AC3E}">
        <p14:creationId xmlns:p14="http://schemas.microsoft.com/office/powerpoint/2010/main" val="684306253"/>
      </p:ext>
    </p:extLst>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3429112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2"/>
          <p:cNvSpPr>
            <a:spLocks noGrp="1"/>
          </p:cNvSpPr>
          <p:nvPr>
            <p:ph type="sldNum" sz="quarter" idx="12"/>
          </p:nvPr>
        </p:nvSpPr>
        <p:spPr/>
        <p:txBody>
          <a:bodyPr/>
          <a:lstStyle>
            <a:lvl1pPr>
              <a:defRPr/>
            </a:lvl1pPr>
          </a:lstStyle>
          <a:p>
            <a:pPr>
              <a:defRPr/>
            </a:pPr>
            <a:fld id="{E63140DD-E50E-454D-8EC3-5E0B022C5000}" type="slidenum">
              <a:rPr lang="en-US" smtClean="0"/>
              <a:pPr>
                <a:defRPr/>
              </a:pPr>
              <a:t>‹#›</a:t>
            </a:fld>
            <a:endParaRPr lang="en-US" dirty="0"/>
          </a:p>
        </p:txBody>
      </p:sp>
      <p:pic>
        <p:nvPicPr>
          <p:cNvPr id="7" name="Picture 5" descr="torch-color.png"/>
          <p:cNvPicPr>
            <a:picLocks noChangeAspect="1"/>
          </p:cNvPicPr>
          <p:nvPr/>
        </p:nvPicPr>
        <p:blipFill>
          <a:blip r:embed="rId2" cstate="print"/>
          <a:srcRect/>
          <a:stretch>
            <a:fillRect/>
          </a:stretch>
        </p:blipFill>
        <p:spPr bwMode="auto">
          <a:xfrm>
            <a:off x="304801" y="4171950"/>
            <a:ext cx="252413" cy="747713"/>
          </a:xfrm>
          <a:prstGeom prst="rect">
            <a:avLst/>
          </a:prstGeom>
          <a:noFill/>
          <a:ln w="9525">
            <a:noFill/>
            <a:miter lim="800000"/>
            <a:headEnd/>
            <a:tailEnd/>
          </a:ln>
        </p:spPr>
      </p:pic>
    </p:spTree>
    <p:extLst>
      <p:ext uri="{BB962C8B-B14F-4D97-AF65-F5344CB8AC3E}">
        <p14:creationId xmlns:p14="http://schemas.microsoft.com/office/powerpoint/2010/main" val="2642330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5" name="Rectangle 4"/>
          <p:cNvSpPr/>
          <p:nvPr/>
        </p:nvSpPr>
        <p:spPr>
          <a:xfrm>
            <a:off x="6142038" y="457200"/>
            <a:ext cx="228600" cy="4686300"/>
          </a:xfrm>
          <a:prstGeom prst="rect">
            <a:avLst/>
          </a:prstGeom>
          <a:solidFill>
            <a:srgbClr val="00337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6" name="Rectangle 5"/>
          <p:cNvSpPr/>
          <p:nvPr/>
        </p:nvSpPr>
        <p:spPr>
          <a:xfrm>
            <a:off x="6142038" y="0"/>
            <a:ext cx="228600" cy="400050"/>
          </a:xfrm>
          <a:prstGeom prst="rect">
            <a:avLst/>
          </a:prstGeom>
          <a:solidFill>
            <a:srgbClr val="3D9833"/>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2" name="Vertical Title 1"/>
          <p:cNvSpPr>
            <a:spLocks noGrp="1"/>
          </p:cNvSpPr>
          <p:nvPr>
            <p:ph type="title" orient="vert"/>
          </p:nvPr>
        </p:nvSpPr>
        <p:spPr>
          <a:xfrm>
            <a:off x="6553200" y="457201"/>
            <a:ext cx="2057400" cy="41374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5562600" cy="4137423"/>
          </a:xfrm>
        </p:spPr>
        <p:txBody>
          <a:bodyPr vert="eaVert"/>
          <a:lstStyle>
            <a:lvl1pPr>
              <a:defRPr>
                <a:latin typeface="Cambria" pitchFamily="18" charset="0"/>
              </a:defRPr>
            </a:lvl1pPr>
            <a:lvl2pPr>
              <a:defRPr>
                <a:latin typeface="Cambria" pitchFamily="18" charset="0"/>
              </a:defRPr>
            </a:lvl2pPr>
            <a:lvl3pPr>
              <a:defRPr>
                <a:latin typeface="Cambria" pitchFamily="18" charset="0"/>
              </a:defRPr>
            </a:lvl3pPr>
            <a:lvl4pPr>
              <a:defRPr>
                <a:latin typeface="Cambria" pitchFamily="18" charset="0"/>
              </a:defRPr>
            </a:lvl4pPr>
            <a:lvl5pPr>
              <a:defRPr>
                <a:latin typeface="Cambria"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p:cNvSpPr>
            <a:spLocks noGrp="1"/>
          </p:cNvSpPr>
          <p:nvPr>
            <p:ph type="sldNum" sz="quarter" idx="12"/>
          </p:nvPr>
        </p:nvSpPr>
        <p:spPr>
          <a:xfrm rot="5400000">
            <a:off x="6078538" y="77788"/>
            <a:ext cx="400050" cy="244475"/>
          </a:xfrm>
        </p:spPr>
        <p:txBody>
          <a:bodyPr/>
          <a:lstStyle>
            <a:lvl1pPr>
              <a:defRPr/>
            </a:lvl1pPr>
          </a:lstStyle>
          <a:p>
            <a:pPr>
              <a:defRPr/>
            </a:pPr>
            <a:fld id="{E63140DD-E50E-454D-8EC3-5E0B022C5000}" type="slidenum">
              <a:rPr lang="en-US" smtClean="0"/>
              <a:pPr>
                <a:defRPr/>
              </a:pPr>
              <a:t>‹#›</a:t>
            </a:fld>
            <a:endParaRPr lang="en-US" dirty="0"/>
          </a:p>
        </p:txBody>
      </p:sp>
      <p:pic>
        <p:nvPicPr>
          <p:cNvPr id="10" name="Picture 5" descr="torch-color.png"/>
          <p:cNvPicPr>
            <a:picLocks noChangeAspect="1"/>
          </p:cNvPicPr>
          <p:nvPr/>
        </p:nvPicPr>
        <p:blipFill>
          <a:blip r:embed="rId2" cstate="print"/>
          <a:srcRect/>
          <a:stretch>
            <a:fillRect/>
          </a:stretch>
        </p:blipFill>
        <p:spPr bwMode="auto">
          <a:xfrm>
            <a:off x="228601" y="4229100"/>
            <a:ext cx="252413" cy="747713"/>
          </a:xfrm>
          <a:prstGeom prst="rect">
            <a:avLst/>
          </a:prstGeom>
          <a:noFill/>
          <a:ln w="9525">
            <a:noFill/>
            <a:miter lim="800000"/>
            <a:headEnd/>
            <a:tailEnd/>
          </a:ln>
        </p:spPr>
      </p:pic>
    </p:spTree>
    <p:extLst>
      <p:ext uri="{BB962C8B-B14F-4D97-AF65-F5344CB8AC3E}">
        <p14:creationId xmlns:p14="http://schemas.microsoft.com/office/powerpoint/2010/main" val="8343912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option 2">
    <p:spTree>
      <p:nvGrpSpPr>
        <p:cNvPr id="1" name=""/>
        <p:cNvGrpSpPr/>
        <p:nvPr/>
      </p:nvGrpSpPr>
      <p:grpSpPr>
        <a:xfrm>
          <a:off x="0" y="0"/>
          <a:ext cx="0" cy="0"/>
          <a:chOff x="0" y="0"/>
          <a:chExt cx="0" cy="0"/>
        </a:xfrm>
      </p:grpSpPr>
      <p:pic>
        <p:nvPicPr>
          <p:cNvPr id="4"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8763"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p:nvPr>
        </p:nvSpPr>
        <p:spPr>
          <a:xfrm>
            <a:off x="152400" y="742950"/>
            <a:ext cx="8839200" cy="800100"/>
          </a:xfrm>
          <a:prstGeom prst="rect">
            <a:avLst/>
          </a:prstGeom>
        </p:spPr>
        <p:txBody>
          <a:bodyPr rtlCol="0">
            <a:normAutofit/>
          </a:bodyPr>
          <a:lstStyle>
            <a:lvl1pPr>
              <a:defRPr sz="3000" b="1">
                <a:effectLst/>
              </a:defRPr>
            </a:lvl1pPr>
          </a:lstStyle>
          <a:p>
            <a:r>
              <a:rPr lang="en-US"/>
              <a:t>Click to edit Master title style</a:t>
            </a:r>
            <a:endParaRPr lang="en-US" dirty="0"/>
          </a:p>
        </p:txBody>
      </p:sp>
      <p:sp>
        <p:nvSpPr>
          <p:cNvPr id="5" name="Slide Number Placeholder 11"/>
          <p:cNvSpPr>
            <a:spLocks noGrp="1"/>
          </p:cNvSpPr>
          <p:nvPr>
            <p:ph type="sldNum" sz="quarter" idx="11"/>
          </p:nvPr>
        </p:nvSpPr>
        <p:spPr>
          <a:xfrm>
            <a:off x="8229600" y="209550"/>
            <a:ext cx="762000" cy="275035"/>
          </a:xfrm>
        </p:spPr>
        <p:txBody>
          <a:bodyPr/>
          <a:lstStyle>
            <a:lvl1pPr algn="r">
              <a:defRPr sz="900" b="1">
                <a:solidFill>
                  <a:schemeClr val="bg1"/>
                </a:solidFill>
              </a:defRPr>
            </a:lvl1pPr>
          </a:lstStyle>
          <a:p>
            <a:pPr>
              <a:defRPr/>
            </a:pPr>
            <a:fld id="{BC33210D-3BC6-4254-B61E-9EE3D22EB120}" type="slidenum">
              <a:rPr lang="en-US"/>
              <a:pPr>
                <a:defRPr/>
              </a:pPr>
              <a:t>‹#›</a:t>
            </a:fld>
            <a:endParaRPr lang="en-US" dirty="0"/>
          </a:p>
        </p:txBody>
      </p:sp>
    </p:spTree>
    <p:extLst>
      <p:ext uri="{BB962C8B-B14F-4D97-AF65-F5344CB8AC3E}">
        <p14:creationId xmlns:p14="http://schemas.microsoft.com/office/powerpoint/2010/main" val="34982642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100"/>
            </a:lvl1pPr>
          </a:lstStyle>
          <a:p>
            <a:pPr lvl="0"/>
            <a:r>
              <a:rPr lang="en-US" dirty="0"/>
              <a:t>Click to enter Content</a:t>
            </a:r>
          </a:p>
        </p:txBody>
      </p:sp>
    </p:spTree>
    <p:extLst>
      <p:ext uri="{BB962C8B-B14F-4D97-AF65-F5344CB8AC3E}">
        <p14:creationId xmlns:p14="http://schemas.microsoft.com/office/powerpoint/2010/main" val="10226582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129147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dirty="0"/>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a:t>Title</a:t>
            </a:r>
          </a:p>
        </p:txBody>
      </p:sp>
    </p:spTree>
    <p:extLst>
      <p:ext uri="{BB962C8B-B14F-4D97-AF65-F5344CB8AC3E}">
        <p14:creationId xmlns:p14="http://schemas.microsoft.com/office/powerpoint/2010/main" val="2763586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290172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2517345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a:t>Click to enter Title</a:t>
            </a:r>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a:t>Date</a:t>
            </a:r>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Name/Section</a:t>
            </a:r>
          </a:p>
        </p:txBody>
      </p:sp>
    </p:spTree>
    <p:extLst>
      <p:ext uri="{BB962C8B-B14F-4D97-AF65-F5344CB8AC3E}">
        <p14:creationId xmlns:p14="http://schemas.microsoft.com/office/powerpoint/2010/main" val="1890401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theme" Target="../theme/theme4.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5.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15" r:id="rId7"/>
    <p:sldLayoutId id="2147483714" r:id="rId8"/>
    <p:sldLayoutId id="2147483656"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 id="2147483749" r:id="rId6"/>
    <p:sldLayoutId id="2147483750" r:id="rId7"/>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 id="2147483752" r:id="rId5"/>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enter title</a:t>
            </a:r>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enter Content</a:t>
            </a:r>
          </a:p>
        </p:txBody>
      </p:sp>
      <p:graphicFrame>
        <p:nvGraphicFramePr>
          <p:cNvPr id="2" name="Table 1"/>
          <p:cNvGraphicFramePr>
            <a:graphicFrameLocks noGrp="1"/>
          </p:cNvGraphicFramePr>
          <p:nvPr>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Lst>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21"/>
          <p:cNvSpPr>
            <a:spLocks noGrp="1"/>
          </p:cNvSpPr>
          <p:nvPr>
            <p:ph type="title"/>
          </p:nvPr>
        </p:nvSpPr>
        <p:spPr bwMode="auto">
          <a:xfrm>
            <a:off x="609600" y="171450"/>
            <a:ext cx="8153400" cy="742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Text Placeholder 12"/>
          <p:cNvSpPr>
            <a:spLocks noGrp="1"/>
          </p:cNvSpPr>
          <p:nvPr>
            <p:ph type="body" idx="1"/>
          </p:nvPr>
        </p:nvSpPr>
        <p:spPr bwMode="auto">
          <a:xfrm>
            <a:off x="612775" y="1200151"/>
            <a:ext cx="81534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4686300"/>
            <a:ext cx="2667000" cy="273844"/>
          </a:xfrm>
          <a:prstGeom prst="rect">
            <a:avLst/>
          </a:prstGeom>
        </p:spPr>
        <p:txBody>
          <a:bodyPr vert="horz" anchor="ctr" anchorCtr="0"/>
          <a:lstStyle>
            <a:lvl1pPr algn="l" eaLnBrk="1" fontAlgn="auto" latinLnBrk="0" hangingPunct="1">
              <a:spcBef>
                <a:spcPts val="0"/>
              </a:spcBef>
              <a:spcAft>
                <a:spcPts val="0"/>
              </a:spcAft>
              <a:defRPr kumimoji="0" sz="1050">
                <a:solidFill>
                  <a:schemeClr val="tx2"/>
                </a:solidFill>
                <a:latin typeface="+mn-lt"/>
              </a:defRPr>
            </a:lvl1pPr>
          </a:lstStyle>
          <a:p>
            <a:pPr>
              <a:defRPr/>
            </a:pPr>
            <a:endParaRPr lang="en-US" dirty="0"/>
          </a:p>
        </p:txBody>
      </p:sp>
      <p:sp>
        <p:nvSpPr>
          <p:cNvPr id="3" name="Footer Placeholder 2"/>
          <p:cNvSpPr>
            <a:spLocks noGrp="1"/>
          </p:cNvSpPr>
          <p:nvPr>
            <p:ph type="ftr" sz="quarter" idx="3"/>
          </p:nvPr>
        </p:nvSpPr>
        <p:spPr>
          <a:xfrm>
            <a:off x="609601" y="4686300"/>
            <a:ext cx="5421313" cy="273844"/>
          </a:xfrm>
          <a:prstGeom prst="rect">
            <a:avLst/>
          </a:prstGeom>
        </p:spPr>
        <p:txBody>
          <a:bodyPr vert="horz" anchor="ctr"/>
          <a:lstStyle>
            <a:lvl1pPr algn="r" eaLnBrk="1" fontAlgn="auto" latinLnBrk="0" hangingPunct="1">
              <a:spcBef>
                <a:spcPts val="0"/>
              </a:spcBef>
              <a:spcAft>
                <a:spcPts val="0"/>
              </a:spcAft>
              <a:defRPr kumimoji="0" sz="1050">
                <a:solidFill>
                  <a:schemeClr val="tx2"/>
                </a:solidFill>
                <a:latin typeface="+mn-lt"/>
              </a:defRPr>
            </a:lvl1pPr>
          </a:lstStyle>
          <a:p>
            <a:pPr>
              <a:defRPr/>
            </a:pPr>
            <a:endParaRPr lang="en-US" dirty="0"/>
          </a:p>
        </p:txBody>
      </p:sp>
      <p:sp>
        <p:nvSpPr>
          <p:cNvPr id="7" name="Rectangle 6"/>
          <p:cNvSpPr/>
          <p:nvPr/>
        </p:nvSpPr>
        <p:spPr bwMode="white">
          <a:xfrm>
            <a:off x="0" y="926306"/>
            <a:ext cx="9144000" cy="23931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8" name="Rectangle 7"/>
          <p:cNvSpPr/>
          <p:nvPr/>
        </p:nvSpPr>
        <p:spPr>
          <a:xfrm>
            <a:off x="0" y="959644"/>
            <a:ext cx="533400" cy="171450"/>
          </a:xfrm>
          <a:prstGeom prst="rect">
            <a:avLst/>
          </a:prstGeom>
          <a:solidFill>
            <a:srgbClr val="3D9833"/>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9" name="Rectangle 8"/>
          <p:cNvSpPr/>
          <p:nvPr/>
        </p:nvSpPr>
        <p:spPr>
          <a:xfrm>
            <a:off x="590550" y="959644"/>
            <a:ext cx="8553450" cy="171450"/>
          </a:xfrm>
          <a:prstGeom prst="rect">
            <a:avLst/>
          </a:prstGeom>
          <a:solidFill>
            <a:srgbClr val="00337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350" dirty="0"/>
          </a:p>
        </p:txBody>
      </p:sp>
      <p:sp>
        <p:nvSpPr>
          <p:cNvPr id="23" name="Slide Number Placeholder 22"/>
          <p:cNvSpPr>
            <a:spLocks noGrp="1"/>
          </p:cNvSpPr>
          <p:nvPr>
            <p:ph type="sldNum" sz="quarter" idx="4"/>
          </p:nvPr>
        </p:nvSpPr>
        <p:spPr>
          <a:xfrm>
            <a:off x="0" y="800101"/>
            <a:ext cx="533400" cy="183356"/>
          </a:xfrm>
          <a:prstGeom prst="rect">
            <a:avLst/>
          </a:prstGeom>
        </p:spPr>
        <p:txBody>
          <a:bodyPr vert="horz" anchor="ctr" anchorCtr="0">
            <a:normAutofit/>
          </a:bodyPr>
          <a:lstStyle>
            <a:lvl1pPr algn="ctr" eaLnBrk="1" fontAlgn="auto" latinLnBrk="0" hangingPunct="1">
              <a:spcBef>
                <a:spcPts val="0"/>
              </a:spcBef>
              <a:spcAft>
                <a:spcPts val="0"/>
              </a:spcAft>
              <a:defRPr kumimoji="0" sz="1050" b="1">
                <a:solidFill>
                  <a:srgbClr val="FFFFFF"/>
                </a:solidFill>
                <a:latin typeface="+mn-lt"/>
              </a:defRPr>
            </a:lvl1pPr>
          </a:lstStyle>
          <a:p>
            <a:pPr>
              <a:defRPr/>
            </a:pPr>
            <a:fld id="{E63140DD-E50E-454D-8EC3-5E0B022C5000}" type="slidenum">
              <a:rPr lang="en-US" smtClean="0"/>
              <a:pPr>
                <a:defRPr/>
              </a:pPr>
              <a:t>‹#›</a:t>
            </a:fld>
            <a:endParaRPr lang="en-US" dirty="0"/>
          </a:p>
        </p:txBody>
      </p:sp>
    </p:spTree>
    <p:extLst>
      <p:ext uri="{BB962C8B-B14F-4D97-AF65-F5344CB8AC3E}">
        <p14:creationId xmlns:p14="http://schemas.microsoft.com/office/powerpoint/2010/main" val="232152255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8" r:id="rId14"/>
    <p:sldLayoutId id="2147483754" r:id="rId15"/>
  </p:sldLayoutIdLst>
  <p:transition spd="med">
    <p:fade thruBlk="1"/>
  </p:transition>
  <p:hf sldNum="0" hdr="0" ftr="0" dt="0"/>
  <p:txStyles>
    <p:titleStyle>
      <a:lvl1pPr algn="l" rtl="0" eaLnBrk="1" fontAlgn="base" hangingPunct="1">
        <a:spcBef>
          <a:spcPct val="0"/>
        </a:spcBef>
        <a:spcAft>
          <a:spcPct val="0"/>
        </a:spcAft>
        <a:defRPr sz="3300" b="0" i="0" u="none" kern="1200">
          <a:solidFill>
            <a:schemeClr val="tx2"/>
          </a:solidFill>
          <a:latin typeface="+mj-lt"/>
          <a:ea typeface="+mj-ea"/>
          <a:cs typeface="+mj-cs"/>
        </a:defRPr>
      </a:lvl1pPr>
      <a:lvl2pPr algn="l" rtl="0" eaLnBrk="1" fontAlgn="base" hangingPunct="1">
        <a:spcBef>
          <a:spcPct val="0"/>
        </a:spcBef>
        <a:spcAft>
          <a:spcPct val="0"/>
        </a:spcAft>
        <a:defRPr sz="3300">
          <a:solidFill>
            <a:schemeClr val="tx2"/>
          </a:solidFill>
          <a:latin typeface="Tw Cen MT" pitchFamily="34" charset="0"/>
        </a:defRPr>
      </a:lvl2pPr>
      <a:lvl3pPr algn="l" rtl="0" eaLnBrk="1" fontAlgn="base" hangingPunct="1">
        <a:spcBef>
          <a:spcPct val="0"/>
        </a:spcBef>
        <a:spcAft>
          <a:spcPct val="0"/>
        </a:spcAft>
        <a:defRPr sz="3300">
          <a:solidFill>
            <a:schemeClr val="tx2"/>
          </a:solidFill>
          <a:latin typeface="Tw Cen MT" pitchFamily="34" charset="0"/>
        </a:defRPr>
      </a:lvl3pPr>
      <a:lvl4pPr algn="l" rtl="0" eaLnBrk="1" fontAlgn="base" hangingPunct="1">
        <a:spcBef>
          <a:spcPct val="0"/>
        </a:spcBef>
        <a:spcAft>
          <a:spcPct val="0"/>
        </a:spcAft>
        <a:defRPr sz="3300">
          <a:solidFill>
            <a:schemeClr val="tx2"/>
          </a:solidFill>
          <a:latin typeface="Tw Cen MT" pitchFamily="34" charset="0"/>
        </a:defRPr>
      </a:lvl4pPr>
      <a:lvl5pPr algn="l" rtl="0" eaLnBrk="1" fontAlgn="base" hangingPunct="1">
        <a:spcBef>
          <a:spcPct val="0"/>
        </a:spcBef>
        <a:spcAft>
          <a:spcPct val="0"/>
        </a:spcAft>
        <a:defRPr sz="3300">
          <a:solidFill>
            <a:schemeClr val="tx2"/>
          </a:solidFill>
          <a:latin typeface="Tw Cen MT" pitchFamily="34" charset="0"/>
        </a:defRPr>
      </a:lvl5pPr>
      <a:lvl6pPr marL="342900" algn="l" rtl="0" eaLnBrk="1" fontAlgn="base" hangingPunct="1">
        <a:spcBef>
          <a:spcPct val="0"/>
        </a:spcBef>
        <a:spcAft>
          <a:spcPct val="0"/>
        </a:spcAft>
        <a:defRPr sz="3300">
          <a:solidFill>
            <a:schemeClr val="tx2"/>
          </a:solidFill>
          <a:latin typeface="Tw Cen MT" pitchFamily="34" charset="0"/>
        </a:defRPr>
      </a:lvl6pPr>
      <a:lvl7pPr marL="685800" algn="l" rtl="0" eaLnBrk="1" fontAlgn="base" hangingPunct="1">
        <a:spcBef>
          <a:spcPct val="0"/>
        </a:spcBef>
        <a:spcAft>
          <a:spcPct val="0"/>
        </a:spcAft>
        <a:defRPr sz="3300">
          <a:solidFill>
            <a:schemeClr val="tx2"/>
          </a:solidFill>
          <a:latin typeface="Tw Cen MT" pitchFamily="34" charset="0"/>
        </a:defRPr>
      </a:lvl7pPr>
      <a:lvl8pPr marL="1028700" algn="l" rtl="0" eaLnBrk="1" fontAlgn="base" hangingPunct="1">
        <a:spcBef>
          <a:spcPct val="0"/>
        </a:spcBef>
        <a:spcAft>
          <a:spcPct val="0"/>
        </a:spcAft>
        <a:defRPr sz="3300">
          <a:solidFill>
            <a:schemeClr val="tx2"/>
          </a:solidFill>
          <a:latin typeface="Tw Cen MT" pitchFamily="34" charset="0"/>
        </a:defRPr>
      </a:lvl8pPr>
      <a:lvl9pPr marL="1371600" algn="l" rtl="0" eaLnBrk="1" fontAlgn="base" hangingPunct="1">
        <a:spcBef>
          <a:spcPct val="0"/>
        </a:spcBef>
        <a:spcAft>
          <a:spcPct val="0"/>
        </a:spcAft>
        <a:defRPr sz="3300">
          <a:solidFill>
            <a:schemeClr val="tx2"/>
          </a:solidFill>
          <a:latin typeface="Tw Cen MT" pitchFamily="34" charset="0"/>
        </a:defRPr>
      </a:lvl9pPr>
    </p:titleStyle>
    <p:bodyStyle>
      <a:lvl1pPr marL="239316" indent="-239316" algn="l" rtl="0" eaLnBrk="1" fontAlgn="base" hangingPunct="1">
        <a:spcBef>
          <a:spcPts val="525"/>
        </a:spcBef>
        <a:spcAft>
          <a:spcPct val="0"/>
        </a:spcAft>
        <a:buClr>
          <a:schemeClr val="accent2"/>
        </a:buClr>
        <a:buSzPct val="60000"/>
        <a:buFont typeface="Wingdings" pitchFamily="2" charset="2"/>
        <a:buChar char=""/>
        <a:defRPr sz="2175" kern="1200">
          <a:solidFill>
            <a:schemeClr val="tx1"/>
          </a:solidFill>
          <a:latin typeface="+mn-lt"/>
          <a:ea typeface="+mn-ea"/>
          <a:cs typeface="+mn-cs"/>
        </a:defRPr>
      </a:lvl1pPr>
      <a:lvl2pPr marL="479822" indent="-204788" algn="l" rtl="0" eaLnBrk="1" fontAlgn="base" hangingPunct="1">
        <a:spcBef>
          <a:spcPts val="413"/>
        </a:spcBef>
        <a:spcAft>
          <a:spcPct val="0"/>
        </a:spcAft>
        <a:buClr>
          <a:schemeClr val="accent1"/>
        </a:buClr>
        <a:buSzPct val="70000"/>
        <a:buFont typeface="Wingdings 2" pitchFamily="18" charset="2"/>
        <a:buChar char=""/>
        <a:defRPr sz="1950" b="0" i="0" u="none" kern="1200">
          <a:solidFill>
            <a:schemeClr val="tx1"/>
          </a:solidFill>
          <a:latin typeface="+mn-lt"/>
          <a:ea typeface="+mn-ea"/>
          <a:cs typeface="+mn-cs"/>
        </a:defRPr>
      </a:lvl2pPr>
      <a:lvl3pPr marL="685800" indent="-171450" algn="l" rtl="0" eaLnBrk="1" fontAlgn="base" hangingPunct="1">
        <a:spcBef>
          <a:spcPts val="375"/>
        </a:spcBef>
        <a:spcAft>
          <a:spcPct val="0"/>
        </a:spcAft>
        <a:buClr>
          <a:schemeClr val="accent2"/>
        </a:buClr>
        <a:buSzPct val="75000"/>
        <a:buFont typeface="Wingdings" pitchFamily="2" charset="2"/>
        <a:buChar char=""/>
        <a:defRPr sz="1725" kern="1200">
          <a:solidFill>
            <a:schemeClr val="tx1"/>
          </a:solidFill>
          <a:latin typeface="+mn-lt"/>
          <a:ea typeface="+mn-ea"/>
          <a:cs typeface="+mn-cs"/>
        </a:defRPr>
      </a:lvl3pPr>
      <a:lvl4pPr marL="1028700" indent="-171450" algn="l" rtl="0" eaLnBrk="1" fontAlgn="base" hangingPunct="1">
        <a:spcBef>
          <a:spcPts val="300"/>
        </a:spcBef>
        <a:spcAft>
          <a:spcPct val="0"/>
        </a:spcAft>
        <a:buClr>
          <a:srgbClr val="A5AB81"/>
        </a:buClr>
        <a:buSzPct val="75000"/>
        <a:buFont typeface="Wingdings" pitchFamily="2" charset="2"/>
        <a:buChar char=""/>
        <a:defRPr sz="1500" kern="1200">
          <a:solidFill>
            <a:schemeClr val="tx1"/>
          </a:solidFill>
          <a:latin typeface="+mn-lt"/>
          <a:ea typeface="+mn-ea"/>
          <a:cs typeface="+mn-cs"/>
        </a:defRPr>
      </a:lvl4pPr>
      <a:lvl5pPr marL="1371600" indent="-171450" algn="l" rtl="0" eaLnBrk="1" fontAlgn="base" hangingPunct="1">
        <a:spcBef>
          <a:spcPts val="300"/>
        </a:spcBef>
        <a:spcAft>
          <a:spcPct val="0"/>
        </a:spcAft>
        <a:buClr>
          <a:srgbClr val="D8B25C"/>
        </a:buClr>
        <a:buSzPct val="65000"/>
        <a:buFont typeface="Wingdings" pitchFamily="2" charset="2"/>
        <a:buChar char=""/>
        <a:defRPr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7.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6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5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1.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diagramData" Target="../diagrams/data12.xml"/><Relationship Id="rId2" Type="http://schemas.openxmlformats.org/officeDocument/2006/relationships/diagramData" Target="../diagrams/data10.xml"/><Relationship Id="rId16" Type="http://schemas.microsoft.com/office/2007/relationships/diagramDrawing" Target="../diagrams/drawing12.xml"/><Relationship Id="rId1" Type="http://schemas.openxmlformats.org/officeDocument/2006/relationships/slideLayout" Target="../slideLayouts/slideLayout57.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5" Type="http://schemas.openxmlformats.org/officeDocument/2006/relationships/diagramColors" Target="../diagrams/colors12.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QuickStyle" Target="../diagrams/quickStyle12.xml"/></Relationships>
</file>

<file path=ppt/slides/_rels/slide55.xml.rels><?xml version="1.0" encoding="UTF-8" standalone="yes"?>
<Relationships xmlns="http://schemas.openxmlformats.org/package/2006/relationships"><Relationship Id="rId3" Type="http://schemas.openxmlformats.org/officeDocument/2006/relationships/hyperlink" Target="https://dese.mo.gov/financial-admin-services/special-education-finance/fiscal-monitoring" TargetMode="External"/><Relationship Id="rId2" Type="http://schemas.openxmlformats.org/officeDocument/2006/relationships/hyperlink" Target="https://dese.mo.gov/financial-admin-services/special-education-finance/special-education-finance-due-dates" TargetMode="External"/><Relationship Id="rId1" Type="http://schemas.openxmlformats.org/officeDocument/2006/relationships/slideLayout" Target="../slideLayouts/slideLayout62.xml"/><Relationship Id="rId5" Type="http://schemas.openxmlformats.org/officeDocument/2006/relationships/hyperlink" Target="https://dese.mo.gov/financial-admin-services/special-education-finance/part-b-proportionate-share" TargetMode="External"/><Relationship Id="rId4" Type="http://schemas.openxmlformats.org/officeDocument/2006/relationships/hyperlink" Target="https://dese.mo.gov/financial-admin-services/special-education-finance/special-education-finance-resources"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mailto:Leslie.Turpin@dese.mo.gov" TargetMode="External"/><Relationship Id="rId2" Type="http://schemas.openxmlformats.org/officeDocument/2006/relationships/hyperlink" Target="mailto:Angie.Nickell@dese.mo.gov" TargetMode="External"/><Relationship Id="rId1" Type="http://schemas.openxmlformats.org/officeDocument/2006/relationships/slideLayout" Target="../slideLayouts/slideLayout62.xml"/><Relationship Id="rId5" Type="http://schemas.openxmlformats.org/officeDocument/2006/relationships/hyperlink" Target="mailto:Cathy.Ellingsworth@dese.mo.gov" TargetMode="External"/><Relationship Id="rId4" Type="http://schemas.openxmlformats.org/officeDocument/2006/relationships/hyperlink" Target="mailto:Ellen.Bohrn@dese.mo.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dese.mo.gov/financial-admin-services/special-education-finance/part-b-funding-and-allocations" TargetMode="Externa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dese.mo.gov/financial-admin-services/special-education-finance/part-b-proportionate-share" TargetMode="Externa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SPECIAL EDUCATION FINANCE UPDATES</a:t>
            </a:r>
          </a:p>
        </p:txBody>
      </p:sp>
      <p:sp>
        <p:nvSpPr>
          <p:cNvPr id="3" name="Text Placeholder 2"/>
          <p:cNvSpPr>
            <a:spLocks noGrp="1"/>
          </p:cNvSpPr>
          <p:nvPr>
            <p:ph type="body" sz="quarter" idx="10"/>
          </p:nvPr>
        </p:nvSpPr>
        <p:spPr/>
        <p:txBody>
          <a:bodyPr>
            <a:normAutofit fontScale="77500" lnSpcReduction="20000"/>
          </a:bodyPr>
          <a:lstStyle/>
          <a:p>
            <a:r>
              <a:rPr lang="en-US" dirty="0"/>
              <a:t>SEPTEMBER 2019</a:t>
            </a:r>
          </a:p>
        </p:txBody>
      </p:sp>
      <p:sp>
        <p:nvSpPr>
          <p:cNvPr id="4" name="Text Placeholder 3"/>
          <p:cNvSpPr>
            <a:spLocks noGrp="1"/>
          </p:cNvSpPr>
          <p:nvPr>
            <p:ph type="body" sz="quarter" idx="11"/>
          </p:nvPr>
        </p:nvSpPr>
        <p:spPr/>
        <p:txBody>
          <a:bodyPr/>
          <a:lstStyle/>
          <a:p>
            <a:r>
              <a:rPr lang="en-US" dirty="0"/>
              <a:t>MOCASE FALL CONFERENCE</a:t>
            </a:r>
          </a:p>
        </p:txBody>
      </p:sp>
    </p:spTree>
    <p:extLst>
      <p:ext uri="{BB962C8B-B14F-4D97-AF65-F5344CB8AC3E}">
        <p14:creationId xmlns:p14="http://schemas.microsoft.com/office/powerpoint/2010/main" val="201270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71446" y="534077"/>
            <a:ext cx="8839200" cy="3543300"/>
          </a:xfrm>
        </p:spPr>
        <p:txBody>
          <a:bodyPr/>
          <a:lstStyle/>
          <a:p>
            <a:pPr marL="0" indent="0">
              <a:buClrTx/>
              <a:buSzPct val="80000"/>
              <a:buNone/>
            </a:pPr>
            <a:endParaRPr lang="en-US" sz="800" b="1" u="sng" dirty="0">
              <a:solidFill>
                <a:schemeClr val="tx2"/>
              </a:solidFill>
              <a:latin typeface="Calibri" pitchFamily="34" charset="0"/>
            </a:endParaRPr>
          </a:p>
          <a:p>
            <a:pPr marL="0" indent="0">
              <a:buClrTx/>
              <a:buSzPct val="80000"/>
              <a:buNone/>
            </a:pPr>
            <a:endParaRPr lang="en-US" sz="1800" b="1" u="sng" dirty="0">
              <a:solidFill>
                <a:schemeClr val="tx2"/>
              </a:solidFill>
              <a:latin typeface="Calibri" pitchFamily="34" charset="0"/>
            </a:endParaRPr>
          </a:p>
          <a:p>
            <a:pPr marL="0" indent="0">
              <a:buClrTx/>
              <a:buSzPct val="80000"/>
              <a:buNone/>
            </a:pPr>
            <a:endParaRPr lang="en-US" sz="800" b="1" u="sng" dirty="0">
              <a:solidFill>
                <a:schemeClr val="tx2"/>
              </a:solidFill>
              <a:latin typeface="Calibri" pitchFamily="34" charset="0"/>
            </a:endParaRPr>
          </a:p>
          <a:p>
            <a:pPr marL="0" indent="0">
              <a:buClrTx/>
              <a:buSzPct val="80000"/>
              <a:buNone/>
            </a:pPr>
            <a:r>
              <a:rPr lang="en-US" sz="1800" b="1" u="sng" dirty="0">
                <a:solidFill>
                  <a:schemeClr val="tx2"/>
                </a:solidFill>
                <a:latin typeface="Calibri" pitchFamily="34" charset="0"/>
              </a:rPr>
              <a:t>What data are used to calculate the Proportionate Share amount?</a:t>
            </a:r>
          </a:p>
          <a:p>
            <a:pPr marL="0" indent="0">
              <a:buNone/>
            </a:pPr>
            <a:r>
              <a:rPr lang="en-US" sz="1800" dirty="0">
                <a:solidFill>
                  <a:schemeClr val="tx2"/>
                </a:solidFill>
              </a:rPr>
              <a:t>Prior Year:</a:t>
            </a:r>
          </a:p>
          <a:p>
            <a:pPr>
              <a:buClr>
                <a:srgbClr val="339933"/>
              </a:buClr>
              <a:buSzPct val="75000"/>
              <a:buFont typeface="Arial" panose="020B0604020202020204" pitchFamily="34" charset="0"/>
              <a:buChar char="•"/>
            </a:pPr>
            <a:r>
              <a:rPr lang="en-US" sz="1600" dirty="0">
                <a:solidFill>
                  <a:schemeClr val="tx2"/>
                </a:solidFill>
              </a:rPr>
              <a:t>Private school and home schooled children ages 5-21 </a:t>
            </a:r>
            <a:r>
              <a:rPr lang="en-US" sz="1600" b="1" dirty="0">
                <a:solidFill>
                  <a:schemeClr val="tx2"/>
                </a:solidFill>
              </a:rPr>
              <a:t>eligible and served</a:t>
            </a:r>
            <a:r>
              <a:rPr lang="en-US" sz="1600" dirty="0">
                <a:solidFill>
                  <a:schemeClr val="tx2"/>
                </a:solidFill>
              </a:rPr>
              <a:t> as of December 1</a:t>
            </a:r>
          </a:p>
          <a:p>
            <a:pPr marL="227013" indent="0">
              <a:buClr>
                <a:srgbClr val="339933"/>
              </a:buClr>
              <a:buSzPct val="75000"/>
              <a:buNone/>
            </a:pPr>
            <a:r>
              <a:rPr lang="en-US" sz="1500" dirty="0">
                <a:solidFill>
                  <a:schemeClr val="tx2"/>
                </a:solidFill>
              </a:rPr>
              <a:t>(</a:t>
            </a:r>
            <a:r>
              <a:rPr lang="en-US" sz="1400" dirty="0">
                <a:solidFill>
                  <a:srgbClr val="00B0F0"/>
                </a:solidFill>
              </a:rPr>
              <a:t>Reported in MOSIS/Core Data Screen 11 using the educational environment of “2100-Parentally Placed Private”</a:t>
            </a:r>
            <a:r>
              <a:rPr lang="en-US" sz="1400" dirty="0">
                <a:solidFill>
                  <a:schemeClr val="tx2"/>
                </a:solidFill>
              </a:rPr>
              <a:t>)</a:t>
            </a:r>
            <a:r>
              <a:rPr lang="en-US" sz="1400" b="1" dirty="0">
                <a:solidFill>
                  <a:schemeClr val="tx2"/>
                </a:solidFill>
              </a:rPr>
              <a:t> </a:t>
            </a:r>
            <a:endParaRPr lang="en-US" sz="1400" dirty="0">
              <a:solidFill>
                <a:schemeClr val="tx2"/>
              </a:solidFill>
            </a:endParaRPr>
          </a:p>
          <a:p>
            <a:pPr>
              <a:buClr>
                <a:srgbClr val="339933"/>
              </a:buClr>
              <a:buSzPct val="75000"/>
              <a:buFont typeface="Arial" panose="020B0604020202020204" pitchFamily="34" charset="0"/>
              <a:buChar char="•"/>
            </a:pPr>
            <a:r>
              <a:rPr lang="en-US" sz="1600" dirty="0">
                <a:solidFill>
                  <a:schemeClr val="tx2"/>
                </a:solidFill>
              </a:rPr>
              <a:t>Private school and home schooled children ages 5-21 </a:t>
            </a:r>
            <a:r>
              <a:rPr lang="en-US" sz="1600" b="1" dirty="0">
                <a:solidFill>
                  <a:schemeClr val="tx2"/>
                </a:solidFill>
              </a:rPr>
              <a:t>eligible but not served</a:t>
            </a:r>
            <a:r>
              <a:rPr lang="en-US" sz="1600" dirty="0">
                <a:solidFill>
                  <a:schemeClr val="tx2"/>
                </a:solidFill>
              </a:rPr>
              <a:t> as of December 1</a:t>
            </a:r>
          </a:p>
          <a:p>
            <a:pPr>
              <a:buClr>
                <a:srgbClr val="339933"/>
              </a:buClr>
              <a:buSzPct val="75000"/>
              <a:buFont typeface="Arial" panose="020B0604020202020204" pitchFamily="34" charset="0"/>
              <a:buChar char="•"/>
            </a:pPr>
            <a:r>
              <a:rPr lang="en-US" sz="1600" dirty="0">
                <a:solidFill>
                  <a:schemeClr val="tx2"/>
                </a:solidFill>
              </a:rPr>
              <a:t>Public school children ages 5-21 </a:t>
            </a:r>
            <a:r>
              <a:rPr lang="en-US" sz="1600" b="1" dirty="0">
                <a:solidFill>
                  <a:schemeClr val="tx2"/>
                </a:solidFill>
              </a:rPr>
              <a:t>eligible (served and not served) </a:t>
            </a:r>
            <a:r>
              <a:rPr lang="en-US" sz="1600" dirty="0">
                <a:solidFill>
                  <a:schemeClr val="tx2"/>
                </a:solidFill>
              </a:rPr>
              <a:t>as of December 1</a:t>
            </a:r>
          </a:p>
          <a:p>
            <a:pPr marL="0" indent="0">
              <a:buNone/>
            </a:pPr>
            <a:endParaRPr lang="en-US" sz="1800" dirty="0">
              <a:solidFill>
                <a:schemeClr val="tx2"/>
              </a:solidFill>
            </a:endParaRPr>
          </a:p>
          <a:p>
            <a:pPr marL="0" indent="0">
              <a:buNone/>
            </a:pPr>
            <a:r>
              <a:rPr lang="en-US" sz="1800" dirty="0">
                <a:solidFill>
                  <a:schemeClr val="tx2"/>
                </a:solidFill>
              </a:rPr>
              <a:t>Current Year:</a:t>
            </a:r>
          </a:p>
          <a:p>
            <a:pPr>
              <a:buClr>
                <a:srgbClr val="339933"/>
              </a:buClr>
              <a:buSzPct val="75000"/>
              <a:buFont typeface="Arial" panose="020B0604020202020204" pitchFamily="34" charset="0"/>
              <a:buChar char="•"/>
            </a:pPr>
            <a:r>
              <a:rPr lang="en-US" sz="1600" dirty="0">
                <a:solidFill>
                  <a:schemeClr val="tx2"/>
                </a:solidFill>
              </a:rPr>
              <a:t>IDEA Part B federal allocation</a:t>
            </a:r>
          </a:p>
          <a:p>
            <a:pPr marL="0" indent="0">
              <a:buNone/>
            </a:pPr>
            <a:endParaRPr lang="en-US" sz="1600" i="1" dirty="0">
              <a:solidFill>
                <a:schemeClr val="tx2"/>
              </a:solidFill>
            </a:endParaRPr>
          </a:p>
          <a:p>
            <a:pPr marL="0" indent="0">
              <a:buNone/>
            </a:pPr>
            <a:r>
              <a:rPr lang="en-US" sz="1550" b="1" i="1" dirty="0">
                <a:solidFill>
                  <a:srgbClr val="339933"/>
                </a:solidFill>
              </a:rPr>
              <a:t>Percentage of Prop Share Private School Children * IDEA Part B Allocation = Proportionate Share Amount</a:t>
            </a:r>
            <a:endParaRPr lang="en-US" sz="1550" b="1" dirty="0">
              <a:solidFill>
                <a:srgbClr val="339933"/>
              </a:solidFill>
            </a:endParaRPr>
          </a:p>
          <a:p>
            <a:pPr>
              <a:buClr>
                <a:srgbClr val="339933"/>
              </a:buClr>
              <a:buSzPct val="75000"/>
              <a:buFont typeface="Arial" panose="020B0604020202020204" pitchFamily="34" charset="0"/>
              <a:buChar char="•"/>
            </a:pPr>
            <a:endParaRPr lang="en-US" sz="1600" dirty="0">
              <a:solidFill>
                <a:schemeClr val="tx2"/>
              </a:solidFill>
            </a:endParaRPr>
          </a:p>
          <a:p>
            <a:endParaRPr lang="en-US" dirty="0"/>
          </a:p>
        </p:txBody>
      </p:sp>
      <p:sp>
        <p:nvSpPr>
          <p:cNvPr id="3" name="Title 2"/>
          <p:cNvSpPr>
            <a:spLocks noGrp="1"/>
          </p:cNvSpPr>
          <p:nvPr>
            <p:ph type="title"/>
          </p:nvPr>
        </p:nvSpPr>
        <p:spPr>
          <a:xfrm>
            <a:off x="177209" y="520470"/>
            <a:ext cx="8839200" cy="800100"/>
          </a:xfrm>
        </p:spPr>
        <p:txBody>
          <a:bodyPr>
            <a:normAutofit/>
          </a:bodyPr>
          <a:lstStyle/>
          <a:p>
            <a:r>
              <a:rPr lang="en-US" dirty="0"/>
              <a:t>DETERMINE PROPORTIONATE SHARE AMOUNT</a:t>
            </a:r>
          </a:p>
        </p:txBody>
      </p:sp>
    </p:spTree>
    <p:extLst>
      <p:ext uri="{BB962C8B-B14F-4D97-AF65-F5344CB8AC3E}">
        <p14:creationId xmlns:p14="http://schemas.microsoft.com/office/powerpoint/2010/main" val="2997232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90550"/>
            <a:ext cx="8991600" cy="800100"/>
          </a:xfrm>
        </p:spPr>
        <p:txBody>
          <a:bodyPr>
            <a:noAutofit/>
          </a:bodyPr>
          <a:lstStyle/>
          <a:p>
            <a:r>
              <a:rPr lang="en-US" sz="2700" dirty="0"/>
              <a:t>WILL EVERY LEA HAVE A PROPORTIONATE SHARE AMOUNT? </a:t>
            </a:r>
          </a:p>
        </p:txBody>
      </p:sp>
      <p:sp>
        <p:nvSpPr>
          <p:cNvPr id="3" name="Content Placeholder 2"/>
          <p:cNvSpPr>
            <a:spLocks noGrp="1"/>
          </p:cNvSpPr>
          <p:nvPr>
            <p:ph sz="quarter" idx="4294967295"/>
          </p:nvPr>
        </p:nvSpPr>
        <p:spPr>
          <a:xfrm>
            <a:off x="304800" y="1390650"/>
            <a:ext cx="8839200" cy="3295650"/>
          </a:xfrm>
        </p:spPr>
        <p:txBody>
          <a:bodyPr/>
          <a:lstStyle/>
          <a:p>
            <a:pPr marL="0" lvl="1" indent="0" fontAlgn="auto">
              <a:spcBef>
                <a:spcPts val="243"/>
              </a:spcBef>
              <a:spcAft>
                <a:spcPts val="0"/>
              </a:spcAft>
              <a:buClr>
                <a:srgbClr val="FFC000"/>
              </a:buClr>
              <a:buNone/>
              <a:defRPr/>
            </a:pPr>
            <a:r>
              <a:rPr lang="en-US" sz="1800" dirty="0">
                <a:solidFill>
                  <a:schemeClr val="tx2"/>
                </a:solidFill>
                <a:latin typeface="Calibri" pitchFamily="34" charset="0"/>
              </a:rPr>
              <a:t>No.  The Proportionate Share obligation is </a:t>
            </a:r>
            <a:r>
              <a:rPr lang="en-US" sz="1800" u="sng" dirty="0">
                <a:solidFill>
                  <a:schemeClr val="tx2"/>
                </a:solidFill>
                <a:latin typeface="Calibri" pitchFamily="34" charset="0"/>
              </a:rPr>
              <a:t>zero</a:t>
            </a:r>
            <a:r>
              <a:rPr lang="en-US" sz="1800" dirty="0">
                <a:solidFill>
                  <a:schemeClr val="tx2"/>
                </a:solidFill>
                <a:latin typeface="Calibri" pitchFamily="34" charset="0"/>
              </a:rPr>
              <a:t> for the </a:t>
            </a:r>
            <a:r>
              <a:rPr lang="en-US" sz="1800" b="1" i="1" dirty="0">
                <a:solidFill>
                  <a:schemeClr val="tx2"/>
                </a:solidFill>
                <a:latin typeface="Calibri" pitchFamily="34" charset="0"/>
              </a:rPr>
              <a:t>next school year </a:t>
            </a:r>
            <a:r>
              <a:rPr lang="en-US" sz="1800" dirty="0">
                <a:solidFill>
                  <a:schemeClr val="tx2"/>
                </a:solidFill>
                <a:latin typeface="Calibri" pitchFamily="34" charset="0"/>
              </a:rPr>
              <a:t>if:</a:t>
            </a:r>
          </a:p>
          <a:p>
            <a:pPr marL="0" lvl="1" indent="0" fontAlgn="auto">
              <a:spcBef>
                <a:spcPts val="243"/>
              </a:spcBef>
              <a:spcAft>
                <a:spcPts val="0"/>
              </a:spcAft>
              <a:buClr>
                <a:srgbClr val="FFC000"/>
              </a:buClr>
              <a:buNone/>
              <a:defRPr/>
            </a:pPr>
            <a:endParaRPr lang="en-US" sz="1800" dirty="0">
              <a:solidFill>
                <a:schemeClr val="tx2"/>
              </a:solidFill>
              <a:latin typeface="Calibri" pitchFamily="34" charset="0"/>
            </a:endParaRPr>
          </a:p>
          <a:p>
            <a:pPr marL="285750" lvl="1" indent="-285750" fontAlgn="auto">
              <a:spcBef>
                <a:spcPts val="243"/>
              </a:spcBef>
              <a:spcAft>
                <a:spcPts val="0"/>
              </a:spcAft>
              <a:buClr>
                <a:srgbClr val="339933"/>
              </a:buClr>
              <a:buSzPct val="75000"/>
              <a:buFont typeface="Arial" panose="020B0604020202020204" pitchFamily="34" charset="0"/>
              <a:buChar char="•"/>
              <a:defRPr/>
            </a:pPr>
            <a:r>
              <a:rPr lang="en-US" sz="1800" dirty="0">
                <a:solidFill>
                  <a:schemeClr val="tx2"/>
                </a:solidFill>
                <a:latin typeface="Calibri" pitchFamily="34" charset="0"/>
              </a:rPr>
              <a:t>There are no Proportionate Share carryover funds from the prior year.</a:t>
            </a:r>
          </a:p>
          <a:p>
            <a:pPr marL="285750" lvl="1" indent="-285750" fontAlgn="auto">
              <a:spcBef>
                <a:spcPts val="243"/>
              </a:spcBef>
              <a:spcAft>
                <a:spcPts val="0"/>
              </a:spcAft>
              <a:buClr>
                <a:srgbClr val="339933"/>
              </a:buClr>
              <a:buSzPct val="75000"/>
              <a:buFont typeface="Arial" panose="020B0604020202020204" pitchFamily="34" charset="0"/>
              <a:buChar char="•"/>
              <a:defRPr/>
            </a:pPr>
            <a:r>
              <a:rPr lang="en-US" sz="1800" dirty="0">
                <a:solidFill>
                  <a:schemeClr val="tx2"/>
                </a:solidFill>
                <a:latin typeface="Calibri" pitchFamily="34" charset="0"/>
              </a:rPr>
              <a:t>There are no students </a:t>
            </a:r>
            <a:r>
              <a:rPr lang="en-US" sz="1800" u="sng" dirty="0">
                <a:solidFill>
                  <a:schemeClr val="tx2"/>
                </a:solidFill>
                <a:latin typeface="Calibri" pitchFamily="34" charset="0"/>
              </a:rPr>
              <a:t>found eligible</a:t>
            </a:r>
            <a:r>
              <a:rPr lang="en-US" sz="1800" dirty="0">
                <a:solidFill>
                  <a:schemeClr val="tx2"/>
                </a:solidFill>
                <a:latin typeface="Calibri" pitchFamily="34" charset="0"/>
              </a:rPr>
              <a:t> through the child find process in the current year.</a:t>
            </a:r>
          </a:p>
          <a:p>
            <a:pPr marL="285750" lvl="1" indent="-285750" fontAlgn="auto">
              <a:spcBef>
                <a:spcPts val="243"/>
              </a:spcBef>
              <a:spcAft>
                <a:spcPts val="0"/>
              </a:spcAft>
              <a:buClr>
                <a:srgbClr val="339933"/>
              </a:buClr>
              <a:buSzPct val="75000"/>
              <a:buFont typeface="Arial" panose="020B0604020202020204" pitchFamily="34" charset="0"/>
              <a:buChar char="•"/>
              <a:defRPr/>
            </a:pPr>
            <a:r>
              <a:rPr lang="en-US" sz="1800" dirty="0">
                <a:solidFill>
                  <a:schemeClr val="tx2"/>
                </a:solidFill>
                <a:latin typeface="Calibri" pitchFamily="34" charset="0"/>
              </a:rPr>
              <a:t>The LEA receives transfer students or identifies new students through evaluations </a:t>
            </a:r>
            <a:r>
              <a:rPr lang="en-US" sz="1800" b="1" u="sng" dirty="0">
                <a:solidFill>
                  <a:schemeClr val="tx2"/>
                </a:solidFill>
                <a:latin typeface="Calibri" pitchFamily="34" charset="0"/>
              </a:rPr>
              <a:t>after</a:t>
            </a:r>
            <a:r>
              <a:rPr lang="en-US" sz="1800" dirty="0">
                <a:solidFill>
                  <a:schemeClr val="tx2"/>
                </a:solidFill>
                <a:latin typeface="Calibri" pitchFamily="34" charset="0"/>
              </a:rPr>
              <a:t> the eligible count is taken in December.</a:t>
            </a:r>
          </a:p>
          <a:p>
            <a:pPr marL="0" lvl="1" indent="213122" algn="ctr" fontAlgn="auto">
              <a:spcBef>
                <a:spcPts val="243"/>
              </a:spcBef>
              <a:spcAft>
                <a:spcPts val="0"/>
              </a:spcAft>
              <a:buClr>
                <a:srgbClr val="FFC000"/>
              </a:buClr>
              <a:buNone/>
              <a:defRPr/>
            </a:pPr>
            <a:endParaRPr lang="en-US" sz="1800" dirty="0">
              <a:solidFill>
                <a:schemeClr val="tx1">
                  <a:lumMod val="95000"/>
                  <a:lumOff val="5000"/>
                </a:schemeClr>
              </a:solidFill>
              <a:latin typeface="Calibri" pitchFamily="34" charset="0"/>
            </a:endParaRPr>
          </a:p>
          <a:p>
            <a:pPr marL="0" lvl="1" indent="0" fontAlgn="auto">
              <a:spcBef>
                <a:spcPts val="243"/>
              </a:spcBef>
              <a:spcAft>
                <a:spcPts val="0"/>
              </a:spcAft>
              <a:buClr>
                <a:srgbClr val="FFC000"/>
              </a:buClr>
              <a:buNone/>
              <a:defRPr/>
            </a:pPr>
            <a:endParaRPr lang="en-US" sz="1800" dirty="0">
              <a:solidFill>
                <a:srgbClr val="388D2F"/>
              </a:solidFill>
              <a:latin typeface="Calibri" pitchFamily="34" charset="0"/>
            </a:endParaRPr>
          </a:p>
        </p:txBody>
      </p:sp>
    </p:spTree>
    <p:extLst>
      <p:ext uri="{BB962C8B-B14F-4D97-AF65-F5344CB8AC3E}">
        <p14:creationId xmlns:p14="http://schemas.microsoft.com/office/powerpoint/2010/main" val="4036757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77209" y="1200150"/>
            <a:ext cx="8839200" cy="3810000"/>
          </a:xfrm>
        </p:spPr>
        <p:txBody>
          <a:bodyPr/>
          <a:lstStyle/>
          <a:p>
            <a:pPr marL="0" indent="0">
              <a:buNone/>
            </a:pPr>
            <a:r>
              <a:rPr lang="en-US" sz="1600" b="1" u="sng" dirty="0">
                <a:solidFill>
                  <a:schemeClr val="tx2"/>
                </a:solidFill>
                <a:latin typeface="Calibri" pitchFamily="34" charset="0"/>
              </a:rPr>
              <a:t>What are allowable Proportionate Share costs?</a:t>
            </a:r>
          </a:p>
          <a:p>
            <a:pPr lvl="0">
              <a:buClr>
                <a:srgbClr val="339933"/>
              </a:buClr>
              <a:buSzPct val="75000"/>
              <a:buFont typeface="Arial" panose="020B0604020202020204" pitchFamily="34" charset="0"/>
              <a:buChar char="•"/>
            </a:pPr>
            <a:r>
              <a:rPr lang="en-US" sz="1600" dirty="0">
                <a:solidFill>
                  <a:schemeClr val="tx2"/>
                </a:solidFill>
                <a:latin typeface="Calibri" pitchFamily="34" charset="0"/>
              </a:rPr>
              <a:t>Proportionate Share funds </a:t>
            </a:r>
            <a:r>
              <a:rPr lang="en-US" sz="1600" b="1" u="sng" dirty="0">
                <a:solidFill>
                  <a:schemeClr val="tx2"/>
                </a:solidFill>
                <a:latin typeface="Calibri" pitchFamily="34" charset="0"/>
              </a:rPr>
              <a:t>can</a:t>
            </a:r>
            <a:r>
              <a:rPr lang="en-US" sz="1600" dirty="0">
                <a:solidFill>
                  <a:schemeClr val="tx2"/>
                </a:solidFill>
                <a:latin typeface="Calibri" pitchFamily="34" charset="0"/>
              </a:rPr>
              <a:t> be used in the following ways:</a:t>
            </a:r>
          </a:p>
          <a:p>
            <a:pPr lvl="1">
              <a:buClr>
                <a:schemeClr val="tx2"/>
              </a:buClr>
              <a:buSzPct val="75000"/>
              <a:buFont typeface="Wingdings" panose="05000000000000000000" pitchFamily="2" charset="2"/>
              <a:buChar char="§"/>
            </a:pPr>
            <a:r>
              <a:rPr lang="en-US" sz="1600" dirty="0">
                <a:solidFill>
                  <a:schemeClr val="tx2"/>
                </a:solidFill>
                <a:latin typeface="Calibri" pitchFamily="34" charset="0"/>
              </a:rPr>
              <a:t>Distributed for services identified in students’ service plans who attend private/parochial/home schools </a:t>
            </a:r>
          </a:p>
          <a:p>
            <a:pPr lvl="1">
              <a:buClr>
                <a:schemeClr val="tx2"/>
              </a:buClr>
              <a:buSzPct val="75000"/>
              <a:buFont typeface="Wingdings" panose="05000000000000000000" pitchFamily="2" charset="2"/>
              <a:buChar char="§"/>
            </a:pPr>
            <a:r>
              <a:rPr lang="en-US" sz="1600" dirty="0">
                <a:solidFill>
                  <a:schemeClr val="tx2"/>
                </a:solidFill>
                <a:latin typeface="Calibri" pitchFamily="34" charset="0"/>
              </a:rPr>
              <a:t>Have LEA employed staff or contractors provide services or training at the public school or at a neutral site for private school staff who work with students with disabilities</a:t>
            </a:r>
          </a:p>
          <a:p>
            <a:pPr lvl="1">
              <a:buClr>
                <a:schemeClr val="tx2"/>
              </a:buClr>
              <a:buSzPct val="75000"/>
              <a:buFont typeface="Wingdings" panose="05000000000000000000" pitchFamily="2" charset="2"/>
              <a:buChar char="§"/>
            </a:pPr>
            <a:r>
              <a:rPr lang="en-US" sz="1600" dirty="0">
                <a:solidFill>
                  <a:schemeClr val="tx2"/>
                </a:solidFill>
                <a:latin typeface="Calibri" pitchFamily="34" charset="0"/>
              </a:rPr>
              <a:t>Provide transportation for students to receive Proportionate Share services</a:t>
            </a:r>
          </a:p>
          <a:p>
            <a:pPr marL="0" indent="0">
              <a:buNone/>
            </a:pPr>
            <a:endParaRPr lang="en-US" sz="500" u="sng" dirty="0">
              <a:solidFill>
                <a:schemeClr val="tx2"/>
              </a:solidFill>
              <a:latin typeface="Calibri" pitchFamily="34" charset="0"/>
            </a:endParaRPr>
          </a:p>
          <a:p>
            <a:pPr marL="0" indent="0">
              <a:buNone/>
            </a:pPr>
            <a:r>
              <a:rPr lang="en-US" sz="1600" b="1" u="sng" dirty="0">
                <a:solidFill>
                  <a:schemeClr val="tx2"/>
                </a:solidFill>
                <a:latin typeface="Calibri" pitchFamily="34" charset="0"/>
              </a:rPr>
              <a:t>What are unallowable Proportionate Share costs?</a:t>
            </a:r>
          </a:p>
          <a:p>
            <a:pPr lvl="0">
              <a:buClr>
                <a:srgbClr val="339933"/>
              </a:buClr>
              <a:buSzPct val="75000"/>
              <a:buFont typeface="Arial" panose="020B0604020202020204" pitchFamily="34" charset="0"/>
              <a:buChar char="•"/>
            </a:pPr>
            <a:r>
              <a:rPr lang="en-US" sz="1600" dirty="0">
                <a:solidFill>
                  <a:schemeClr val="tx2"/>
                </a:solidFill>
                <a:latin typeface="Calibri" pitchFamily="34" charset="0"/>
                <a:cs typeface="Calibri" pitchFamily="34" charset="0"/>
              </a:rPr>
              <a:t>Proportionate Share funds </a:t>
            </a:r>
            <a:r>
              <a:rPr lang="en-US" sz="1600" b="1" u="sng" dirty="0">
                <a:solidFill>
                  <a:schemeClr val="tx2"/>
                </a:solidFill>
                <a:latin typeface="Calibri" pitchFamily="34" charset="0"/>
                <a:cs typeface="Calibri" pitchFamily="34" charset="0"/>
              </a:rPr>
              <a:t>cannot</a:t>
            </a:r>
            <a:r>
              <a:rPr lang="en-US" sz="1600" dirty="0">
                <a:solidFill>
                  <a:schemeClr val="tx2"/>
                </a:solidFill>
                <a:latin typeface="Calibri" pitchFamily="34" charset="0"/>
                <a:cs typeface="Calibri" pitchFamily="34" charset="0"/>
              </a:rPr>
              <a:t> be used in the following ways:</a:t>
            </a:r>
          </a:p>
          <a:p>
            <a:pPr lvl="1">
              <a:buClr>
                <a:schemeClr val="tx2"/>
              </a:buClr>
              <a:buSzPct val="75000"/>
              <a:buFont typeface="Wingdings" panose="05000000000000000000" pitchFamily="2" charset="2"/>
              <a:buChar char="§"/>
            </a:pPr>
            <a:r>
              <a:rPr lang="en-US" sz="1600" dirty="0">
                <a:solidFill>
                  <a:schemeClr val="tx2"/>
                </a:solidFill>
                <a:latin typeface="Calibri" pitchFamily="34" charset="0"/>
                <a:cs typeface="Calibri" pitchFamily="34" charset="0"/>
              </a:rPr>
              <a:t>Pay for child find costs</a:t>
            </a:r>
          </a:p>
          <a:p>
            <a:pPr lvl="1">
              <a:buClr>
                <a:schemeClr val="tx2"/>
              </a:buClr>
              <a:buSzPct val="75000"/>
              <a:buFont typeface="Wingdings" panose="05000000000000000000" pitchFamily="2" charset="2"/>
              <a:buChar char="§"/>
            </a:pPr>
            <a:r>
              <a:rPr lang="en-US" sz="1600" dirty="0">
                <a:solidFill>
                  <a:schemeClr val="tx2"/>
                </a:solidFill>
                <a:latin typeface="Calibri" pitchFamily="34" charset="0"/>
              </a:rPr>
              <a:t>Paid directly to the private, parochial, or home school</a:t>
            </a:r>
          </a:p>
          <a:p>
            <a:pPr lvl="1">
              <a:buClr>
                <a:schemeClr val="tx2"/>
              </a:buClr>
              <a:buSzPct val="75000"/>
              <a:buFont typeface="Wingdings" panose="05000000000000000000" pitchFamily="2" charset="2"/>
              <a:buChar char="§"/>
            </a:pPr>
            <a:r>
              <a:rPr lang="en-US" sz="1600" dirty="0">
                <a:solidFill>
                  <a:schemeClr val="tx2"/>
                </a:solidFill>
                <a:latin typeface="Calibri" pitchFamily="34" charset="0"/>
              </a:rPr>
              <a:t>Utilizing services, equipment, and personnel onsite at a student’s private school UNLESS considered neutral site</a:t>
            </a:r>
            <a:endParaRPr lang="en-US" sz="1600" dirty="0">
              <a:solidFill>
                <a:schemeClr val="tx2"/>
              </a:solidFill>
            </a:endParaRPr>
          </a:p>
        </p:txBody>
      </p:sp>
      <p:sp>
        <p:nvSpPr>
          <p:cNvPr id="3" name="Title 2"/>
          <p:cNvSpPr>
            <a:spLocks noGrp="1"/>
          </p:cNvSpPr>
          <p:nvPr>
            <p:ph type="title"/>
          </p:nvPr>
        </p:nvSpPr>
        <p:spPr>
          <a:xfrm>
            <a:off x="177209" y="520470"/>
            <a:ext cx="8839200" cy="800100"/>
          </a:xfrm>
        </p:spPr>
        <p:txBody>
          <a:bodyPr>
            <a:normAutofit/>
          </a:bodyPr>
          <a:lstStyle/>
          <a:p>
            <a:r>
              <a:rPr lang="en-US" dirty="0"/>
              <a:t>SPENDING PROPORTIONATE SHARE FUNDS</a:t>
            </a:r>
          </a:p>
        </p:txBody>
      </p:sp>
    </p:spTree>
    <p:extLst>
      <p:ext uri="{BB962C8B-B14F-4D97-AF65-F5344CB8AC3E}">
        <p14:creationId xmlns:p14="http://schemas.microsoft.com/office/powerpoint/2010/main" val="2885960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78219" y="1320570"/>
            <a:ext cx="8713381" cy="3727680"/>
          </a:xfrm>
        </p:spPr>
        <p:txBody>
          <a:bodyPr/>
          <a:lstStyle/>
          <a:p>
            <a:pPr marL="0" indent="0">
              <a:buNone/>
            </a:pPr>
            <a:r>
              <a:rPr lang="en-US" sz="1700" b="1" u="sng" dirty="0">
                <a:solidFill>
                  <a:schemeClr val="tx2"/>
                </a:solidFill>
                <a:latin typeface="Calibri" pitchFamily="34" charset="0"/>
              </a:rPr>
              <a:t>What if the costs of services exceed the Proportionate Share funds?</a:t>
            </a:r>
          </a:p>
          <a:p>
            <a:pPr>
              <a:buClr>
                <a:srgbClr val="339933"/>
              </a:buClr>
              <a:buSzPct val="75000"/>
              <a:buFont typeface="Arial" panose="020B0604020202020204" pitchFamily="34" charset="0"/>
              <a:buChar char="•"/>
            </a:pPr>
            <a:r>
              <a:rPr lang="en-US" sz="1700" dirty="0">
                <a:solidFill>
                  <a:schemeClr val="tx2"/>
                </a:solidFill>
                <a:latin typeface="Calibri" pitchFamily="34" charset="0"/>
                <a:cs typeface="Calibri" pitchFamily="34" charset="0"/>
              </a:rPr>
              <a:t>Once the LEA has spent the entire amount (current year and carryover, if any) of Proportionate Share funds, the LEA has met its obligation.</a:t>
            </a:r>
          </a:p>
          <a:p>
            <a:pPr marL="0" indent="0">
              <a:buClrTx/>
              <a:buSzPct val="80000"/>
              <a:buNone/>
            </a:pPr>
            <a:endParaRPr lang="en-US" sz="1500" u="sng" dirty="0">
              <a:solidFill>
                <a:schemeClr val="tx2"/>
              </a:solidFill>
              <a:latin typeface="Calibri" pitchFamily="34" charset="0"/>
            </a:endParaRPr>
          </a:p>
          <a:p>
            <a:pPr marL="0" indent="0">
              <a:buClrTx/>
              <a:buSzPct val="80000"/>
              <a:buNone/>
            </a:pPr>
            <a:r>
              <a:rPr lang="en-US" sz="1700" b="1" u="sng" dirty="0">
                <a:solidFill>
                  <a:schemeClr val="tx2"/>
                </a:solidFill>
                <a:latin typeface="Calibri" pitchFamily="34" charset="0"/>
              </a:rPr>
              <a:t>Can the LEA spend more than the Proportionate Share amount?</a:t>
            </a:r>
          </a:p>
          <a:p>
            <a:pPr>
              <a:buClr>
                <a:srgbClr val="339933"/>
              </a:buClr>
              <a:buSzPct val="75000"/>
              <a:buFont typeface="Arial" panose="020B0604020202020204" pitchFamily="34" charset="0"/>
              <a:buChar char="•"/>
            </a:pPr>
            <a:r>
              <a:rPr lang="en-US" sz="1700" dirty="0">
                <a:solidFill>
                  <a:schemeClr val="tx2"/>
                </a:solidFill>
                <a:latin typeface="Calibri" pitchFamily="34" charset="0"/>
                <a:cs typeface="Calibri" pitchFamily="34" charset="0"/>
              </a:rPr>
              <a:t>IDEA PART B FEDERAL FUNDS:  Yes, as long as the LEA meets all the other requirements of the Act, including providing a Free Appropriate Public Education (FAPE) to public school children with disabilities.   </a:t>
            </a:r>
          </a:p>
          <a:p>
            <a:pPr>
              <a:buClr>
                <a:srgbClr val="339933"/>
              </a:buClr>
              <a:buSzPct val="75000"/>
              <a:buFont typeface="Arial" panose="020B0604020202020204" pitchFamily="34" charset="0"/>
              <a:buChar char="•"/>
            </a:pPr>
            <a:endParaRPr lang="en-US" sz="1700" dirty="0">
              <a:solidFill>
                <a:schemeClr val="tx2"/>
              </a:solidFill>
              <a:latin typeface="Calibri" pitchFamily="34" charset="0"/>
              <a:cs typeface="Calibri" pitchFamily="34" charset="0"/>
            </a:endParaRPr>
          </a:p>
          <a:p>
            <a:pPr>
              <a:buClr>
                <a:srgbClr val="339933"/>
              </a:buClr>
              <a:buSzPct val="75000"/>
              <a:buFont typeface="Arial" panose="020B0604020202020204" pitchFamily="34" charset="0"/>
              <a:buChar char="•"/>
            </a:pPr>
            <a:r>
              <a:rPr lang="en-US" sz="1700" dirty="0">
                <a:solidFill>
                  <a:schemeClr val="tx2"/>
                </a:solidFill>
                <a:latin typeface="Calibri" pitchFamily="34" charset="0"/>
                <a:cs typeface="Calibri" pitchFamily="34" charset="0"/>
              </a:rPr>
              <a:t>STATE/LOCAL/COUNTY:  Yes, but only to supplement, and not supplant, the Proportionate Share of federal funds required.  This means that the LEA must spend ALL federal Proportionate Share funds prior to utilizing state, local, or county funds. Additional state, local, or county expenditures must be included in the MOE calculation.</a:t>
            </a:r>
          </a:p>
        </p:txBody>
      </p:sp>
      <p:sp>
        <p:nvSpPr>
          <p:cNvPr id="3" name="Title 2"/>
          <p:cNvSpPr>
            <a:spLocks noGrp="1"/>
          </p:cNvSpPr>
          <p:nvPr>
            <p:ph type="title"/>
          </p:nvPr>
        </p:nvSpPr>
        <p:spPr>
          <a:xfrm>
            <a:off x="177209" y="520470"/>
            <a:ext cx="8839200" cy="800100"/>
          </a:xfrm>
        </p:spPr>
        <p:txBody>
          <a:bodyPr>
            <a:normAutofit/>
          </a:bodyPr>
          <a:lstStyle/>
          <a:p>
            <a:r>
              <a:rPr lang="en-US" dirty="0"/>
              <a:t>SPENDING PROPORTIONATE SHARE FUNDS</a:t>
            </a:r>
          </a:p>
        </p:txBody>
      </p:sp>
    </p:spTree>
    <p:extLst>
      <p:ext uri="{BB962C8B-B14F-4D97-AF65-F5344CB8AC3E}">
        <p14:creationId xmlns:p14="http://schemas.microsoft.com/office/powerpoint/2010/main" val="466969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2336" y="666750"/>
            <a:ext cx="8693063" cy="553998"/>
          </a:xfrm>
          <a:prstGeom prst="rect">
            <a:avLst/>
          </a:prstGeom>
          <a:noFill/>
        </p:spPr>
        <p:txBody>
          <a:bodyPr wrap="square" rtlCol="0">
            <a:spAutoFit/>
          </a:bodyPr>
          <a:lstStyle/>
          <a:p>
            <a:r>
              <a:rPr lang="en-US" sz="3000" b="1" dirty="0">
                <a:solidFill>
                  <a:schemeClr val="tx2"/>
                </a:solidFill>
                <a:latin typeface="+mj-lt"/>
              </a:rPr>
              <a:t>TRACKING PROPORTIONATE SHARE EXPENDITURES</a:t>
            </a:r>
          </a:p>
        </p:txBody>
      </p:sp>
      <p:sp>
        <p:nvSpPr>
          <p:cNvPr id="7" name="TextBox 6"/>
          <p:cNvSpPr txBox="1"/>
          <p:nvPr/>
        </p:nvSpPr>
        <p:spPr>
          <a:xfrm>
            <a:off x="222337" y="1038530"/>
            <a:ext cx="8458200" cy="3981859"/>
          </a:xfrm>
          <a:prstGeom prst="rect">
            <a:avLst/>
          </a:prstGeom>
          <a:noFill/>
        </p:spPr>
        <p:txBody>
          <a:bodyPr wrap="square" rtlCol="0">
            <a:spAutoFit/>
          </a:bodyPr>
          <a:lstStyle/>
          <a:p>
            <a:pPr marL="214313" indent="-214313">
              <a:buSzPct val="80000"/>
              <a:buFont typeface="Wingdings" pitchFamily="2" charset="2"/>
              <a:buChar char="q"/>
            </a:pPr>
            <a:endParaRPr lang="en-US" sz="750" dirty="0">
              <a:latin typeface="Calibri" pitchFamily="34" charset="0"/>
              <a:cs typeface="Calibri" pitchFamily="34" charset="0"/>
            </a:endParaRPr>
          </a:p>
          <a:p>
            <a:pPr>
              <a:buClr>
                <a:schemeClr val="tx2"/>
              </a:buClr>
              <a:buSzPct val="80000"/>
            </a:pPr>
            <a:r>
              <a:rPr lang="en-US" u="sng" dirty="0">
                <a:solidFill>
                  <a:schemeClr val="tx2"/>
                </a:solidFill>
                <a:latin typeface="Calibri" pitchFamily="34" charset="0"/>
                <a:cs typeface="Calibri" pitchFamily="34" charset="0"/>
              </a:rPr>
              <a:t>Code Proportionate Share Services to 1224</a:t>
            </a:r>
          </a:p>
          <a:p>
            <a:pPr marL="285750" indent="-285750">
              <a:buClr>
                <a:srgbClr val="339933"/>
              </a:buClr>
              <a:buSzPct val="75000"/>
              <a:buFont typeface="Arial" panose="020B0604020202020204" pitchFamily="34" charset="0"/>
              <a:buChar char="•"/>
            </a:pPr>
            <a:r>
              <a:rPr lang="en-US" sz="1650" dirty="0">
                <a:solidFill>
                  <a:schemeClr val="tx2"/>
                </a:solidFill>
                <a:latin typeface="Calibri" pitchFamily="34" charset="0"/>
                <a:cs typeface="Calibri" pitchFamily="34" charset="0"/>
              </a:rPr>
              <a:t>Public LEA employee salary and benefits </a:t>
            </a:r>
          </a:p>
          <a:p>
            <a:pPr marL="742950" lvl="1" indent="-285750">
              <a:buClr>
                <a:schemeClr val="tx2"/>
              </a:buClr>
              <a:buSzPct val="75000"/>
              <a:buFont typeface="Wingdings" panose="05000000000000000000" pitchFamily="2" charset="2"/>
              <a:buChar char="§"/>
            </a:pPr>
            <a:r>
              <a:rPr lang="en-US" sz="1575" dirty="0">
                <a:solidFill>
                  <a:schemeClr val="tx2"/>
                </a:solidFill>
                <a:latin typeface="Calibri" pitchFamily="34" charset="0"/>
                <a:cs typeface="Calibri" pitchFamily="34" charset="0"/>
              </a:rPr>
              <a:t>Employees providing services must </a:t>
            </a:r>
            <a:r>
              <a:rPr lang="en-US" sz="1575" b="1" u="sng" dirty="0">
                <a:solidFill>
                  <a:schemeClr val="tx2"/>
                </a:solidFill>
                <a:latin typeface="Calibri" pitchFamily="34" charset="0"/>
                <a:cs typeface="Calibri" pitchFamily="34" charset="0"/>
              </a:rPr>
              <a:t>not</a:t>
            </a:r>
            <a:r>
              <a:rPr lang="en-US" sz="1575" dirty="0">
                <a:solidFill>
                  <a:schemeClr val="tx2"/>
                </a:solidFill>
                <a:latin typeface="Calibri" pitchFamily="34" charset="0"/>
                <a:cs typeface="Calibri" pitchFamily="34" charset="0"/>
              </a:rPr>
              <a:t> be included in SDAC cost pool for the portion of the time they are coded as Proportionate Share</a:t>
            </a:r>
          </a:p>
          <a:p>
            <a:pPr marL="285750" indent="-285750">
              <a:buClr>
                <a:srgbClr val="339933"/>
              </a:buClr>
              <a:buSzPct val="75000"/>
              <a:buFont typeface="Arial" panose="020B0604020202020204" pitchFamily="34" charset="0"/>
              <a:buChar char="•"/>
            </a:pPr>
            <a:r>
              <a:rPr lang="en-US" sz="1650" dirty="0">
                <a:solidFill>
                  <a:schemeClr val="tx2"/>
                </a:solidFill>
                <a:latin typeface="Calibri" pitchFamily="34" charset="0"/>
                <a:cs typeface="Calibri" pitchFamily="34" charset="0"/>
              </a:rPr>
              <a:t>Professional development provided to private school staff</a:t>
            </a:r>
          </a:p>
          <a:p>
            <a:pPr marL="285750" indent="-285750">
              <a:buClr>
                <a:srgbClr val="339933"/>
              </a:buClr>
              <a:buSzPct val="75000"/>
              <a:buFont typeface="Arial" panose="020B0604020202020204" pitchFamily="34" charset="0"/>
              <a:buChar char="•"/>
            </a:pPr>
            <a:r>
              <a:rPr lang="en-US" sz="1650" dirty="0">
                <a:solidFill>
                  <a:schemeClr val="tx2"/>
                </a:solidFill>
                <a:latin typeface="Calibri" pitchFamily="34" charset="0"/>
                <a:cs typeface="Calibri" pitchFamily="34" charset="0"/>
              </a:rPr>
              <a:t>Equipment used for delivering services to students</a:t>
            </a:r>
          </a:p>
          <a:p>
            <a:pPr lvl="1">
              <a:buClr>
                <a:schemeClr val="tx2"/>
              </a:buClr>
              <a:buFont typeface="Arial" panose="020B0604020202020204" pitchFamily="34" charset="0"/>
              <a:buChar char="•"/>
            </a:pPr>
            <a:endParaRPr lang="en-US" sz="1275" dirty="0">
              <a:solidFill>
                <a:schemeClr val="tx2"/>
              </a:solidFill>
              <a:latin typeface="Calibri" pitchFamily="34" charset="0"/>
            </a:endParaRPr>
          </a:p>
          <a:p>
            <a:pPr>
              <a:buClr>
                <a:schemeClr val="tx2"/>
              </a:buClr>
              <a:buSzPct val="80000"/>
            </a:pPr>
            <a:r>
              <a:rPr lang="en-US" u="sng" dirty="0">
                <a:solidFill>
                  <a:schemeClr val="tx2"/>
                </a:solidFill>
                <a:latin typeface="Calibri" pitchFamily="34" charset="0"/>
                <a:cs typeface="Calibri" pitchFamily="34" charset="0"/>
              </a:rPr>
              <a:t>Code Proportionate Share Transportation to 2557</a:t>
            </a:r>
          </a:p>
          <a:p>
            <a:pPr marL="285750" indent="-285750">
              <a:buClr>
                <a:srgbClr val="339933"/>
              </a:buClr>
              <a:buSzPct val="75000"/>
              <a:buFont typeface="Arial" panose="020B0604020202020204" pitchFamily="34" charset="0"/>
              <a:buChar char="•"/>
            </a:pPr>
            <a:r>
              <a:rPr lang="en-US" sz="1650" dirty="0">
                <a:solidFill>
                  <a:schemeClr val="tx2"/>
                </a:solidFill>
                <a:latin typeface="Calibri" panose="020F0502020204030204" pitchFamily="34" charset="0"/>
              </a:rPr>
              <a:t>Costs incurred to transport students from private school to neutral site where services are provided</a:t>
            </a:r>
          </a:p>
          <a:p>
            <a:pPr marL="285750" indent="-285750">
              <a:buClr>
                <a:srgbClr val="339933"/>
              </a:buClr>
              <a:buSzPct val="75000"/>
              <a:buFont typeface="Arial" panose="020B0604020202020204" pitchFamily="34" charset="0"/>
              <a:buChar char="•"/>
            </a:pPr>
            <a:r>
              <a:rPr lang="en-US" sz="1650" dirty="0">
                <a:solidFill>
                  <a:schemeClr val="tx2"/>
                </a:solidFill>
                <a:latin typeface="Calibri" panose="020F0502020204030204" pitchFamily="34" charset="0"/>
              </a:rPr>
              <a:t>Transportation to and from students’ homes is </a:t>
            </a:r>
            <a:r>
              <a:rPr lang="en-US" sz="1650" b="1" u="sng" dirty="0">
                <a:solidFill>
                  <a:schemeClr val="tx2"/>
                </a:solidFill>
                <a:latin typeface="Calibri" panose="020F0502020204030204" pitchFamily="34" charset="0"/>
              </a:rPr>
              <a:t>not</a:t>
            </a:r>
            <a:r>
              <a:rPr lang="en-US" sz="1650" dirty="0">
                <a:solidFill>
                  <a:schemeClr val="tx2"/>
                </a:solidFill>
                <a:latin typeface="Calibri" panose="020F0502020204030204" pitchFamily="34" charset="0"/>
              </a:rPr>
              <a:t> a proportionate share cost</a:t>
            </a:r>
          </a:p>
          <a:p>
            <a:pPr marL="214313" indent="-214313">
              <a:buSzPct val="80000"/>
              <a:buFont typeface="Wingdings" pitchFamily="2" charset="2"/>
              <a:buChar char="q"/>
            </a:pPr>
            <a:endParaRPr lang="en-US" sz="1650" dirty="0">
              <a:latin typeface="Calibri" pitchFamily="34" charset="0"/>
              <a:cs typeface="Calibri" pitchFamily="34" charset="0"/>
            </a:endParaRPr>
          </a:p>
          <a:p>
            <a:pPr>
              <a:buSzPct val="80000"/>
            </a:pPr>
            <a:endParaRPr lang="en-US" sz="1650" dirty="0">
              <a:latin typeface="Calibri" pitchFamily="34" charset="0"/>
              <a:cs typeface="Calibri" pitchFamily="34" charset="0"/>
            </a:endParaRPr>
          </a:p>
          <a:p>
            <a:pPr>
              <a:buSzPct val="80000"/>
            </a:pPr>
            <a:r>
              <a:rPr lang="en-US" sz="1650" i="1" dirty="0">
                <a:solidFill>
                  <a:schemeClr val="tx2"/>
                </a:solidFill>
                <a:latin typeface="Calibri" pitchFamily="34" charset="0"/>
                <a:cs typeface="Calibri" pitchFamily="34" charset="0"/>
              </a:rPr>
              <a:t>If paid with IDEA Part B federal funds must track with 44100 project code; If paid with state, local, or county funds must track with 12210 project code. </a:t>
            </a:r>
          </a:p>
        </p:txBody>
      </p:sp>
    </p:spTree>
    <p:extLst>
      <p:ext uri="{BB962C8B-B14F-4D97-AF65-F5344CB8AC3E}">
        <p14:creationId xmlns:p14="http://schemas.microsoft.com/office/powerpoint/2010/main" val="3253211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2337" y="666750"/>
            <a:ext cx="8458200" cy="553998"/>
          </a:xfrm>
          <a:prstGeom prst="rect">
            <a:avLst/>
          </a:prstGeom>
          <a:noFill/>
        </p:spPr>
        <p:txBody>
          <a:bodyPr wrap="square" rtlCol="0">
            <a:spAutoFit/>
          </a:bodyPr>
          <a:lstStyle/>
          <a:p>
            <a:r>
              <a:rPr lang="en-US" sz="3000" b="1" dirty="0">
                <a:solidFill>
                  <a:schemeClr val="tx2"/>
                </a:solidFill>
                <a:latin typeface="+mj-lt"/>
              </a:rPr>
              <a:t>TRACKING PROPORTIONATE SHARE EXPENDITURES</a:t>
            </a:r>
          </a:p>
        </p:txBody>
      </p:sp>
      <p:sp>
        <p:nvSpPr>
          <p:cNvPr id="7" name="TextBox 6"/>
          <p:cNvSpPr txBox="1"/>
          <p:nvPr/>
        </p:nvSpPr>
        <p:spPr>
          <a:xfrm>
            <a:off x="222337" y="1200150"/>
            <a:ext cx="8458200" cy="461665"/>
          </a:xfrm>
          <a:prstGeom prst="rect">
            <a:avLst/>
          </a:prstGeom>
          <a:noFill/>
        </p:spPr>
        <p:txBody>
          <a:bodyPr wrap="square" rtlCol="0">
            <a:spAutoFit/>
          </a:bodyPr>
          <a:lstStyle/>
          <a:p>
            <a:pPr marL="214313" indent="-214313">
              <a:buSzPct val="80000"/>
              <a:buFont typeface="Wingdings" pitchFamily="2" charset="2"/>
              <a:buChar char="q"/>
            </a:pPr>
            <a:endParaRPr lang="en-US" sz="750" dirty="0">
              <a:latin typeface="Calibri" pitchFamily="34" charset="0"/>
              <a:cs typeface="Calibri" pitchFamily="34" charset="0"/>
            </a:endParaRPr>
          </a:p>
          <a:p>
            <a:pPr marL="214313" indent="-214313">
              <a:buSzPct val="80000"/>
              <a:buFont typeface="Wingdings" pitchFamily="2" charset="2"/>
              <a:buChar char="q"/>
            </a:pPr>
            <a:endParaRPr lang="en-US" sz="1650" dirty="0">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111758" y="1181101"/>
            <a:ext cx="6920484" cy="3974211"/>
          </a:xfrm>
          <a:prstGeom prst="rect">
            <a:avLst/>
          </a:prstGeom>
        </p:spPr>
      </p:pic>
    </p:spTree>
    <p:extLst>
      <p:ext uri="{BB962C8B-B14F-4D97-AF65-F5344CB8AC3E}">
        <p14:creationId xmlns:p14="http://schemas.microsoft.com/office/powerpoint/2010/main" val="132245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2336" y="666750"/>
            <a:ext cx="8616863" cy="553998"/>
          </a:xfrm>
          <a:prstGeom prst="rect">
            <a:avLst/>
          </a:prstGeom>
          <a:noFill/>
        </p:spPr>
        <p:txBody>
          <a:bodyPr wrap="square" rtlCol="0">
            <a:spAutoFit/>
          </a:bodyPr>
          <a:lstStyle/>
          <a:p>
            <a:r>
              <a:rPr lang="en-US" sz="3000" b="1" dirty="0">
                <a:solidFill>
                  <a:schemeClr val="tx2"/>
                </a:solidFill>
                <a:latin typeface="+mj-lt"/>
              </a:rPr>
              <a:t>TRACKING PROPORTIONATE SHARE EXPENDITURES</a:t>
            </a:r>
          </a:p>
        </p:txBody>
      </p:sp>
      <p:sp>
        <p:nvSpPr>
          <p:cNvPr id="7" name="TextBox 6"/>
          <p:cNvSpPr txBox="1"/>
          <p:nvPr/>
        </p:nvSpPr>
        <p:spPr>
          <a:xfrm>
            <a:off x="304800" y="1266914"/>
            <a:ext cx="8458200" cy="3970318"/>
          </a:xfrm>
          <a:prstGeom prst="rect">
            <a:avLst/>
          </a:prstGeom>
          <a:noFill/>
        </p:spPr>
        <p:txBody>
          <a:bodyPr wrap="square" rtlCol="0">
            <a:spAutoFit/>
          </a:bodyPr>
          <a:lstStyle/>
          <a:p>
            <a:pPr marL="214313" indent="-214313">
              <a:buSzPct val="80000"/>
              <a:buFont typeface="Wingdings" pitchFamily="2" charset="2"/>
              <a:buChar char="q"/>
            </a:pPr>
            <a:endParaRPr lang="en-US" sz="750" dirty="0">
              <a:latin typeface="Calibri" pitchFamily="34" charset="0"/>
              <a:cs typeface="Calibri" pitchFamily="34" charset="0"/>
            </a:endParaRPr>
          </a:p>
          <a:p>
            <a:pPr>
              <a:buSzPct val="80000"/>
            </a:pPr>
            <a:r>
              <a:rPr lang="en-US" sz="1900" dirty="0">
                <a:solidFill>
                  <a:schemeClr val="tx2"/>
                </a:solidFill>
                <a:latin typeface="Calibri" pitchFamily="34" charset="0"/>
                <a:cs typeface="Calibri" pitchFamily="34" charset="0"/>
              </a:rPr>
              <a:t>If the LEA does not spend all of the current year Proportionate Share obligation, the remaining current year amount </a:t>
            </a:r>
            <a:r>
              <a:rPr lang="en-US" sz="1900" b="1" dirty="0">
                <a:solidFill>
                  <a:schemeClr val="tx2"/>
                </a:solidFill>
                <a:latin typeface="Calibri" pitchFamily="34" charset="0"/>
                <a:cs typeface="Calibri" pitchFamily="34" charset="0"/>
              </a:rPr>
              <a:t>MUST</a:t>
            </a:r>
            <a:r>
              <a:rPr lang="en-US" sz="1900" dirty="0">
                <a:solidFill>
                  <a:schemeClr val="tx2"/>
                </a:solidFill>
                <a:latin typeface="Calibri" pitchFamily="34" charset="0"/>
                <a:cs typeface="Calibri" pitchFamily="34" charset="0"/>
              </a:rPr>
              <a:t> be reserved and allowed to carry over to the next year.</a:t>
            </a:r>
          </a:p>
          <a:p>
            <a:pPr marL="214313" indent="-214313">
              <a:buSzPct val="80000"/>
              <a:buFont typeface="Wingdings" pitchFamily="2" charset="2"/>
              <a:buChar char="q"/>
            </a:pPr>
            <a:endParaRPr lang="en-US" sz="1900" dirty="0">
              <a:solidFill>
                <a:schemeClr val="tx2"/>
              </a:solidFill>
              <a:latin typeface="Calibri" pitchFamily="34" charset="0"/>
            </a:endParaRPr>
          </a:p>
          <a:p>
            <a:pPr>
              <a:buSzPct val="80000"/>
            </a:pPr>
            <a:endParaRPr lang="en-US" sz="1900" dirty="0">
              <a:solidFill>
                <a:schemeClr val="tx2"/>
              </a:solidFill>
              <a:latin typeface="Calibri" pitchFamily="34" charset="0"/>
            </a:endParaRPr>
          </a:p>
          <a:p>
            <a:pPr>
              <a:buSzPct val="80000"/>
            </a:pPr>
            <a:r>
              <a:rPr lang="en-US" sz="1900" dirty="0">
                <a:solidFill>
                  <a:schemeClr val="tx2"/>
                </a:solidFill>
                <a:latin typeface="Calibri" pitchFamily="34" charset="0"/>
              </a:rPr>
              <a:t>Example:</a:t>
            </a:r>
          </a:p>
          <a:p>
            <a:pPr>
              <a:buSzPct val="80000"/>
            </a:pPr>
            <a:r>
              <a:rPr lang="en-US" sz="1900" dirty="0">
                <a:solidFill>
                  <a:schemeClr val="tx2"/>
                </a:solidFill>
                <a:latin typeface="Calibri" pitchFamily="34" charset="0"/>
              </a:rPr>
              <a:t>2019-20 Total IDEA Part B 611 federal funds available = $100,000</a:t>
            </a:r>
          </a:p>
          <a:p>
            <a:pPr>
              <a:buSzPct val="80000"/>
            </a:pPr>
            <a:r>
              <a:rPr lang="en-US" sz="1900" dirty="0">
                <a:solidFill>
                  <a:schemeClr val="tx2"/>
                </a:solidFill>
                <a:latin typeface="Calibri" pitchFamily="34" charset="0"/>
              </a:rPr>
              <a:t>2019-20 Current Year Proportionate Share amount = $5,000</a:t>
            </a:r>
          </a:p>
          <a:p>
            <a:pPr>
              <a:buSzPct val="80000"/>
            </a:pPr>
            <a:r>
              <a:rPr lang="en-US" sz="1900" dirty="0">
                <a:solidFill>
                  <a:schemeClr val="tx2"/>
                </a:solidFill>
                <a:latin typeface="Calibri" pitchFamily="34" charset="0"/>
              </a:rPr>
              <a:t>2019-20 Proportionate Share amount spent = $4,000</a:t>
            </a:r>
          </a:p>
          <a:p>
            <a:pPr>
              <a:buSzPct val="80000"/>
            </a:pPr>
            <a:r>
              <a:rPr lang="en-US" sz="1900" dirty="0">
                <a:solidFill>
                  <a:srgbClr val="FF0000"/>
                </a:solidFill>
                <a:latin typeface="Calibri" pitchFamily="34" charset="0"/>
              </a:rPr>
              <a:t>*The total amount of IDEA Part B 611 federal funds the LEA is allowed to spend in 2019-20 is $99,000. $1,000 of remaining unspent current year proportionate share funds MUST be allowed to carry over into 2020-21.</a:t>
            </a:r>
          </a:p>
          <a:p>
            <a:pPr>
              <a:buSzPct val="80000"/>
            </a:pPr>
            <a:endParaRPr lang="en-US" sz="1650" dirty="0">
              <a:latin typeface="Calibri" pitchFamily="34" charset="0"/>
              <a:cs typeface="Calibri" pitchFamily="34" charset="0"/>
            </a:endParaRPr>
          </a:p>
        </p:txBody>
      </p:sp>
    </p:spTree>
    <p:extLst>
      <p:ext uri="{BB962C8B-B14F-4D97-AF65-F5344CB8AC3E}">
        <p14:creationId xmlns:p14="http://schemas.microsoft.com/office/powerpoint/2010/main" val="327682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90550"/>
            <a:ext cx="8839200" cy="800100"/>
          </a:xfrm>
        </p:spPr>
        <p:txBody>
          <a:bodyPr>
            <a:normAutofit fontScale="90000"/>
          </a:bodyPr>
          <a:lstStyle/>
          <a:p>
            <a:r>
              <a:rPr lang="en-US" dirty="0"/>
              <a:t>RELEASING UNSPENT PROPORTIONATE SHARE CARRYOVER FUNDS</a:t>
            </a:r>
          </a:p>
        </p:txBody>
      </p:sp>
      <p:sp>
        <p:nvSpPr>
          <p:cNvPr id="3" name="Content Placeholder 2"/>
          <p:cNvSpPr>
            <a:spLocks noGrp="1"/>
          </p:cNvSpPr>
          <p:nvPr>
            <p:ph sz="quarter" idx="4294967295"/>
          </p:nvPr>
        </p:nvSpPr>
        <p:spPr>
          <a:xfrm>
            <a:off x="152400" y="1581150"/>
            <a:ext cx="8686800" cy="3352800"/>
          </a:xfrm>
        </p:spPr>
        <p:txBody>
          <a:bodyPr/>
          <a:lstStyle/>
          <a:p>
            <a:pPr>
              <a:buClr>
                <a:srgbClr val="00B050"/>
              </a:buClr>
              <a:buSzPct val="75000"/>
              <a:buFont typeface="Arial" panose="020B0604020202020204" pitchFamily="34" charset="0"/>
              <a:buChar char="•"/>
            </a:pPr>
            <a:r>
              <a:rPr lang="en-US" sz="2000" dirty="0">
                <a:solidFill>
                  <a:schemeClr val="tx2"/>
                </a:solidFill>
                <a:latin typeface="Calibri" pitchFamily="34" charset="0"/>
                <a:cs typeface="Calibri" pitchFamily="34" charset="0"/>
              </a:rPr>
              <a:t>LEAs have two years to spend proportionate share funds. Any current year funds NOT spent in the first year must carry over to the next year. These become carryover funds in the next year.</a:t>
            </a:r>
          </a:p>
          <a:p>
            <a:pPr>
              <a:buClr>
                <a:srgbClr val="00B050"/>
              </a:buClr>
              <a:buSzPct val="75000"/>
              <a:buFont typeface="Arial" panose="020B0604020202020204" pitchFamily="34" charset="0"/>
              <a:buChar char="•"/>
            </a:pPr>
            <a:endParaRPr lang="en-US" sz="2000" dirty="0">
              <a:solidFill>
                <a:schemeClr val="tx2"/>
              </a:solidFill>
              <a:latin typeface="Calibri" pitchFamily="34" charset="0"/>
              <a:cs typeface="Calibri" pitchFamily="34" charset="0"/>
            </a:endParaRPr>
          </a:p>
          <a:p>
            <a:pPr>
              <a:buClr>
                <a:srgbClr val="00B050"/>
              </a:buClr>
              <a:buSzPct val="75000"/>
              <a:buFont typeface="Arial" panose="020B0604020202020204" pitchFamily="34" charset="0"/>
              <a:buChar char="•"/>
            </a:pPr>
            <a:r>
              <a:rPr lang="en-US" sz="2000" dirty="0">
                <a:solidFill>
                  <a:schemeClr val="tx2"/>
                </a:solidFill>
                <a:latin typeface="Calibri" pitchFamily="34" charset="0"/>
                <a:cs typeface="Calibri" pitchFamily="34" charset="0"/>
              </a:rPr>
              <a:t>Carryover funds must be spent in the second year. If the LEA cannot spend the carryover funds in full, the remaining unspent carryover funds can be released or forfeited.  Released proportionate share carryover funds can be spent on public school students with disabilities. Forfeited funds are lost.</a:t>
            </a:r>
          </a:p>
        </p:txBody>
      </p:sp>
    </p:spTree>
    <p:extLst>
      <p:ext uri="{BB962C8B-B14F-4D97-AF65-F5344CB8AC3E}">
        <p14:creationId xmlns:p14="http://schemas.microsoft.com/office/powerpoint/2010/main" val="2748208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47700" y="895351"/>
          <a:ext cx="7848600" cy="3810001"/>
        </p:xfrm>
        <a:graphic>
          <a:graphicData uri="http://schemas.openxmlformats.org/drawingml/2006/table">
            <a:tbl>
              <a:tblPr/>
              <a:tblGrid>
                <a:gridCol w="6172744">
                  <a:extLst>
                    <a:ext uri="{9D8B030D-6E8A-4147-A177-3AD203B41FA5}">
                      <a16:colId xmlns:a16="http://schemas.microsoft.com/office/drawing/2014/main" val="20000"/>
                    </a:ext>
                  </a:extLst>
                </a:gridCol>
                <a:gridCol w="1675856">
                  <a:extLst>
                    <a:ext uri="{9D8B030D-6E8A-4147-A177-3AD203B41FA5}">
                      <a16:colId xmlns:a16="http://schemas.microsoft.com/office/drawing/2014/main" val="20001"/>
                    </a:ext>
                  </a:extLst>
                </a:gridCol>
              </a:tblGrid>
              <a:tr h="974551">
                <a:tc gridSpan="2">
                  <a:txBody>
                    <a:bodyPr/>
                    <a:lstStyle/>
                    <a:p>
                      <a:pPr marL="0" marR="0" algn="ctr">
                        <a:lnSpc>
                          <a:spcPct val="115000"/>
                        </a:lnSpc>
                        <a:spcBef>
                          <a:spcPts val="0"/>
                        </a:spcBef>
                        <a:spcAft>
                          <a:spcPts val="1000"/>
                        </a:spcAft>
                      </a:pPr>
                      <a:r>
                        <a:rPr lang="en-US" sz="3000" b="1" dirty="0">
                          <a:latin typeface="Calibri" pitchFamily="34" charset="0"/>
                          <a:ea typeface="Calibri"/>
                          <a:cs typeface="Calibri" pitchFamily="34" charset="0"/>
                        </a:rPr>
                        <a:t>Example 1: Released</a:t>
                      </a:r>
                      <a:r>
                        <a:rPr lang="en-US" sz="3000" b="1" baseline="0" dirty="0">
                          <a:latin typeface="Calibri" pitchFamily="34" charset="0"/>
                          <a:ea typeface="Calibri"/>
                          <a:cs typeface="Calibri" pitchFamily="34" charset="0"/>
                        </a:rPr>
                        <a:t> Funds</a:t>
                      </a:r>
                      <a:endParaRPr lang="en-US" sz="3000" dirty="0">
                        <a:latin typeface="Calibri" pitchFamily="34" charset="0"/>
                        <a:ea typeface="Calibri"/>
                        <a:cs typeface="Calibri" pitchFamily="34" charset="0"/>
                      </a:endParaRP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567090">
                <a:tc>
                  <a:txBody>
                    <a:bodyPr/>
                    <a:lstStyle/>
                    <a:p>
                      <a:pPr marL="0" marR="0">
                        <a:lnSpc>
                          <a:spcPct val="115000"/>
                        </a:lnSpc>
                        <a:spcBef>
                          <a:spcPts val="0"/>
                        </a:spcBef>
                        <a:spcAft>
                          <a:spcPts val="1000"/>
                        </a:spcAft>
                      </a:pPr>
                      <a:r>
                        <a:rPr lang="en-US" sz="1800" dirty="0">
                          <a:latin typeface="Calibri" pitchFamily="34" charset="0"/>
                          <a:ea typeface="Calibri"/>
                          <a:cs typeface="Calibri" pitchFamily="34" charset="0"/>
                        </a:rPr>
                        <a:t>Carryover Amount (from previous year)</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pitchFamily="34" charset="0"/>
                          <a:ea typeface="Calibri"/>
                          <a:cs typeface="Calibri" pitchFamily="34" charset="0"/>
                        </a:rPr>
                        <a:t>$50,000</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7090">
                <a:tc>
                  <a:txBody>
                    <a:bodyPr/>
                    <a:lstStyle/>
                    <a:p>
                      <a:pPr marL="0" marR="0">
                        <a:lnSpc>
                          <a:spcPct val="115000"/>
                        </a:lnSpc>
                        <a:spcBef>
                          <a:spcPts val="0"/>
                        </a:spcBef>
                        <a:spcAft>
                          <a:spcPts val="1000"/>
                        </a:spcAft>
                      </a:pPr>
                      <a:r>
                        <a:rPr lang="en-US" sz="1800" dirty="0">
                          <a:latin typeface="Calibri" pitchFamily="34" charset="0"/>
                          <a:ea typeface="Calibri"/>
                          <a:cs typeface="Calibri" pitchFamily="34" charset="0"/>
                        </a:rPr>
                        <a:t>Current Year Obligation (from current year)</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a:latin typeface="Calibri" pitchFamily="34" charset="0"/>
                          <a:ea typeface="Calibri"/>
                          <a:cs typeface="Calibri" pitchFamily="34" charset="0"/>
                        </a:rPr>
                        <a:t>$70,000</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7090">
                <a:tc>
                  <a:txBody>
                    <a:bodyPr/>
                    <a:lstStyle/>
                    <a:p>
                      <a:pPr marL="0" marR="0">
                        <a:lnSpc>
                          <a:spcPct val="115000"/>
                        </a:lnSpc>
                        <a:spcBef>
                          <a:spcPts val="0"/>
                        </a:spcBef>
                        <a:spcAft>
                          <a:spcPts val="1000"/>
                        </a:spcAft>
                      </a:pPr>
                      <a:r>
                        <a:rPr lang="en-US" sz="1800" dirty="0">
                          <a:latin typeface="Calibri" pitchFamily="34" charset="0"/>
                          <a:ea typeface="Calibri"/>
                          <a:cs typeface="Calibri" pitchFamily="34" charset="0"/>
                        </a:rPr>
                        <a:t>Total Available for Proportionate Share</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a:latin typeface="Calibri" pitchFamily="34" charset="0"/>
                          <a:ea typeface="Calibri"/>
                          <a:cs typeface="Calibri" pitchFamily="34" charset="0"/>
                        </a:rPr>
                        <a:t>$120,000</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7090">
                <a:tc>
                  <a:txBody>
                    <a:bodyPr/>
                    <a:lstStyle/>
                    <a:p>
                      <a:pPr marL="0" marR="0">
                        <a:lnSpc>
                          <a:spcPct val="115000"/>
                        </a:lnSpc>
                        <a:spcBef>
                          <a:spcPts val="0"/>
                        </a:spcBef>
                        <a:spcAft>
                          <a:spcPts val="1000"/>
                        </a:spcAft>
                      </a:pPr>
                      <a:r>
                        <a:rPr lang="en-US" sz="1800" dirty="0">
                          <a:latin typeface="Calibri" pitchFamily="34" charset="0"/>
                          <a:ea typeface="Calibri"/>
                          <a:cs typeface="Calibri" pitchFamily="34" charset="0"/>
                        </a:rPr>
                        <a:t>Estimated Expenditures for Current Year</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a:latin typeface="Calibri" pitchFamily="34" charset="0"/>
                          <a:ea typeface="Calibri"/>
                          <a:cs typeface="Calibri" pitchFamily="34" charset="0"/>
                        </a:rPr>
                        <a:t>$40,000</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67090">
                <a:tc>
                  <a:txBody>
                    <a:bodyPr/>
                    <a:lstStyle/>
                    <a:p>
                      <a:pPr marL="0" marR="0">
                        <a:lnSpc>
                          <a:spcPct val="115000"/>
                        </a:lnSpc>
                        <a:spcBef>
                          <a:spcPts val="0"/>
                        </a:spcBef>
                        <a:spcAft>
                          <a:spcPts val="1000"/>
                        </a:spcAft>
                      </a:pPr>
                      <a:r>
                        <a:rPr lang="en-US" sz="1800" dirty="0">
                          <a:latin typeface="Calibri" pitchFamily="34" charset="0"/>
                          <a:ea typeface="Calibri"/>
                          <a:cs typeface="Calibri" pitchFamily="34" charset="0"/>
                        </a:rPr>
                        <a:t>Amount Available for Release</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a:latin typeface="Calibri" pitchFamily="34" charset="0"/>
                          <a:ea typeface="Calibri"/>
                          <a:cs typeface="Calibri" pitchFamily="34" charset="0"/>
                        </a:rPr>
                        <a:t>$10,000</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31171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49224" y="896112"/>
          <a:ext cx="7848600" cy="3657599"/>
        </p:xfrm>
        <a:graphic>
          <a:graphicData uri="http://schemas.openxmlformats.org/drawingml/2006/table">
            <a:tbl>
              <a:tblPr/>
              <a:tblGrid>
                <a:gridCol w="6172744">
                  <a:extLst>
                    <a:ext uri="{9D8B030D-6E8A-4147-A177-3AD203B41FA5}">
                      <a16:colId xmlns:a16="http://schemas.microsoft.com/office/drawing/2014/main" val="20000"/>
                    </a:ext>
                  </a:extLst>
                </a:gridCol>
                <a:gridCol w="1675856">
                  <a:extLst>
                    <a:ext uri="{9D8B030D-6E8A-4147-A177-3AD203B41FA5}">
                      <a16:colId xmlns:a16="http://schemas.microsoft.com/office/drawing/2014/main" val="20001"/>
                    </a:ext>
                  </a:extLst>
                </a:gridCol>
              </a:tblGrid>
              <a:tr h="935569">
                <a:tc gridSpan="2">
                  <a:txBody>
                    <a:bodyPr/>
                    <a:lstStyle/>
                    <a:p>
                      <a:pPr marL="0" marR="0" algn="ctr">
                        <a:lnSpc>
                          <a:spcPct val="115000"/>
                        </a:lnSpc>
                        <a:spcBef>
                          <a:spcPts val="0"/>
                        </a:spcBef>
                        <a:spcAft>
                          <a:spcPts val="1000"/>
                        </a:spcAft>
                      </a:pPr>
                      <a:r>
                        <a:rPr lang="en-US" sz="3000" b="1" dirty="0">
                          <a:latin typeface="Calibri" pitchFamily="34" charset="0"/>
                          <a:ea typeface="Calibri"/>
                          <a:cs typeface="Calibri" pitchFamily="34" charset="0"/>
                        </a:rPr>
                        <a:t>Example 2: </a:t>
                      </a:r>
                      <a:r>
                        <a:rPr lang="en-US" sz="3000" b="1" dirty="0">
                          <a:solidFill>
                            <a:srgbClr val="FF0000"/>
                          </a:solidFill>
                          <a:latin typeface="Calibri" pitchFamily="34" charset="0"/>
                          <a:ea typeface="Calibri"/>
                          <a:cs typeface="Calibri" pitchFamily="34" charset="0"/>
                        </a:rPr>
                        <a:t>NO</a:t>
                      </a:r>
                      <a:r>
                        <a:rPr lang="en-US" sz="3000" b="1" dirty="0">
                          <a:latin typeface="Calibri" pitchFamily="34" charset="0"/>
                          <a:ea typeface="Calibri"/>
                          <a:cs typeface="Calibri" pitchFamily="34" charset="0"/>
                        </a:rPr>
                        <a:t> Released</a:t>
                      </a:r>
                      <a:r>
                        <a:rPr lang="en-US" sz="3000" b="1" baseline="0" dirty="0">
                          <a:latin typeface="Calibri" pitchFamily="34" charset="0"/>
                          <a:ea typeface="Calibri"/>
                          <a:cs typeface="Calibri" pitchFamily="34" charset="0"/>
                        </a:rPr>
                        <a:t> Funds</a:t>
                      </a:r>
                      <a:endParaRPr lang="en-US" sz="3000" dirty="0">
                        <a:latin typeface="Calibri" pitchFamily="34" charset="0"/>
                        <a:ea typeface="Calibri"/>
                        <a:cs typeface="Calibri" pitchFamily="34" charset="0"/>
                      </a:endParaRP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544406">
                <a:tc>
                  <a:txBody>
                    <a:bodyPr/>
                    <a:lstStyle/>
                    <a:p>
                      <a:pPr marL="0" marR="0">
                        <a:lnSpc>
                          <a:spcPct val="115000"/>
                        </a:lnSpc>
                        <a:spcBef>
                          <a:spcPts val="0"/>
                        </a:spcBef>
                        <a:spcAft>
                          <a:spcPts val="1000"/>
                        </a:spcAft>
                      </a:pPr>
                      <a:r>
                        <a:rPr lang="en-US" sz="1800" dirty="0">
                          <a:latin typeface="Calibri" pitchFamily="34" charset="0"/>
                          <a:ea typeface="Calibri"/>
                          <a:cs typeface="Calibri" pitchFamily="34" charset="0"/>
                        </a:rPr>
                        <a:t>Carryover Amount (from previous year)</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latin typeface="Calibri" pitchFamily="34" charset="0"/>
                          <a:ea typeface="Calibri"/>
                          <a:cs typeface="Calibri" pitchFamily="34" charset="0"/>
                        </a:rPr>
                        <a:t>$50,000</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44406">
                <a:tc>
                  <a:txBody>
                    <a:bodyPr/>
                    <a:lstStyle/>
                    <a:p>
                      <a:pPr marL="0" marR="0">
                        <a:lnSpc>
                          <a:spcPct val="115000"/>
                        </a:lnSpc>
                        <a:spcBef>
                          <a:spcPts val="0"/>
                        </a:spcBef>
                        <a:spcAft>
                          <a:spcPts val="1000"/>
                        </a:spcAft>
                      </a:pPr>
                      <a:r>
                        <a:rPr lang="en-US" sz="1800" dirty="0">
                          <a:latin typeface="Calibri" pitchFamily="34" charset="0"/>
                          <a:ea typeface="Calibri"/>
                          <a:cs typeface="Calibri" pitchFamily="34" charset="0"/>
                        </a:rPr>
                        <a:t>Current Year Obligation (from current year)</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a:latin typeface="Calibri" pitchFamily="34" charset="0"/>
                          <a:ea typeface="Calibri"/>
                          <a:cs typeface="Calibri" pitchFamily="34" charset="0"/>
                        </a:rPr>
                        <a:t>$70,000</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4406">
                <a:tc>
                  <a:txBody>
                    <a:bodyPr/>
                    <a:lstStyle/>
                    <a:p>
                      <a:pPr marL="0" marR="0">
                        <a:lnSpc>
                          <a:spcPct val="115000"/>
                        </a:lnSpc>
                        <a:spcBef>
                          <a:spcPts val="0"/>
                        </a:spcBef>
                        <a:spcAft>
                          <a:spcPts val="1000"/>
                        </a:spcAft>
                      </a:pPr>
                      <a:r>
                        <a:rPr lang="en-US" sz="1800" dirty="0">
                          <a:latin typeface="Calibri" pitchFamily="34" charset="0"/>
                          <a:ea typeface="Calibri"/>
                          <a:cs typeface="Calibri" pitchFamily="34" charset="0"/>
                        </a:rPr>
                        <a:t>Total Available for Proportionate Share</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a:latin typeface="Calibri" pitchFamily="34" charset="0"/>
                          <a:ea typeface="Calibri"/>
                          <a:cs typeface="Calibri" pitchFamily="34" charset="0"/>
                        </a:rPr>
                        <a:t>$120,000</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44406">
                <a:tc>
                  <a:txBody>
                    <a:bodyPr/>
                    <a:lstStyle/>
                    <a:p>
                      <a:pPr marL="0" marR="0">
                        <a:lnSpc>
                          <a:spcPct val="115000"/>
                        </a:lnSpc>
                        <a:spcBef>
                          <a:spcPts val="0"/>
                        </a:spcBef>
                        <a:spcAft>
                          <a:spcPts val="1000"/>
                        </a:spcAft>
                      </a:pPr>
                      <a:r>
                        <a:rPr lang="en-US" sz="1800" dirty="0">
                          <a:latin typeface="Calibri" pitchFamily="34" charset="0"/>
                          <a:ea typeface="Calibri"/>
                          <a:cs typeface="Calibri" pitchFamily="34" charset="0"/>
                        </a:rPr>
                        <a:t>Estimated Expenditures for Current Year</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a:latin typeface="Calibri" pitchFamily="34" charset="0"/>
                          <a:ea typeface="Calibri"/>
                          <a:cs typeface="Calibri" pitchFamily="34" charset="0"/>
                        </a:rPr>
                        <a:t>$60,000</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4406">
                <a:tc>
                  <a:txBody>
                    <a:bodyPr/>
                    <a:lstStyle/>
                    <a:p>
                      <a:pPr marL="0" marR="0">
                        <a:lnSpc>
                          <a:spcPct val="115000"/>
                        </a:lnSpc>
                        <a:spcBef>
                          <a:spcPts val="0"/>
                        </a:spcBef>
                        <a:spcAft>
                          <a:spcPts val="1000"/>
                        </a:spcAft>
                      </a:pPr>
                      <a:r>
                        <a:rPr lang="en-US" sz="1800" dirty="0">
                          <a:latin typeface="Calibri" pitchFamily="34" charset="0"/>
                          <a:ea typeface="Calibri"/>
                          <a:cs typeface="Calibri" pitchFamily="34" charset="0"/>
                        </a:rPr>
                        <a:t>Amount Available for Release</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a:latin typeface="Calibri" pitchFamily="34" charset="0"/>
                          <a:ea typeface="Calibri"/>
                          <a:cs typeface="Calibri" pitchFamily="34" charset="0"/>
                        </a:rPr>
                        <a:t>$0</a:t>
                      </a:r>
                    </a:p>
                  </a:txBody>
                  <a:tcPr marL="46826" marR="46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10850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fontScale="92500" lnSpcReduction="10000"/>
          </a:bodyPr>
          <a:lstStyle/>
          <a:p>
            <a:r>
              <a:rPr lang="en-US" dirty="0">
                <a:solidFill>
                  <a:schemeClr val="tx2"/>
                </a:solidFill>
              </a:rPr>
              <a:t>TOPICS</a:t>
            </a:r>
          </a:p>
        </p:txBody>
      </p:sp>
      <p:sp>
        <p:nvSpPr>
          <p:cNvPr id="3" name="Content Placeholder 2"/>
          <p:cNvSpPr>
            <a:spLocks noGrp="1"/>
          </p:cNvSpPr>
          <p:nvPr>
            <p:ph sz="quarter" idx="12"/>
          </p:nvPr>
        </p:nvSpPr>
        <p:spPr/>
        <p:txBody>
          <a:bodyPr>
            <a:noAutofit/>
          </a:bodyPr>
          <a:lstStyle/>
          <a:p>
            <a:pPr>
              <a:spcBef>
                <a:spcPts val="0"/>
              </a:spcBef>
              <a:buSzPct val="75000"/>
            </a:pPr>
            <a:r>
              <a:rPr lang="en-US" sz="2800" dirty="0"/>
              <a:t>Proportionate Share Funding</a:t>
            </a:r>
          </a:p>
          <a:p>
            <a:pPr>
              <a:spcBef>
                <a:spcPts val="0"/>
              </a:spcBef>
              <a:buSzPct val="75000"/>
            </a:pPr>
            <a:r>
              <a:rPr lang="en-US" sz="2800" dirty="0"/>
              <a:t>Coding and Reporting of FY19 Expenditures</a:t>
            </a:r>
          </a:p>
        </p:txBody>
      </p:sp>
    </p:spTree>
    <p:extLst>
      <p:ext uri="{BB962C8B-B14F-4D97-AF65-F5344CB8AC3E}">
        <p14:creationId xmlns:p14="http://schemas.microsoft.com/office/powerpoint/2010/main" val="4015515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90550"/>
            <a:ext cx="8839200" cy="800100"/>
          </a:xfrm>
        </p:spPr>
        <p:txBody>
          <a:bodyPr>
            <a:normAutofit fontScale="90000"/>
          </a:bodyPr>
          <a:lstStyle/>
          <a:p>
            <a:r>
              <a:rPr lang="en-US" dirty="0"/>
              <a:t>ALLOWABLE REASONS FOR UNEXPENDED CARRYOVER FUNDS</a:t>
            </a:r>
          </a:p>
        </p:txBody>
      </p:sp>
      <p:sp>
        <p:nvSpPr>
          <p:cNvPr id="3" name="Content Placeholder 2"/>
          <p:cNvSpPr>
            <a:spLocks noGrp="1"/>
          </p:cNvSpPr>
          <p:nvPr>
            <p:ph sz="quarter" idx="4294967295"/>
          </p:nvPr>
        </p:nvSpPr>
        <p:spPr>
          <a:xfrm>
            <a:off x="152400" y="1390650"/>
            <a:ext cx="8991600" cy="3543300"/>
          </a:xfrm>
        </p:spPr>
        <p:txBody>
          <a:bodyPr/>
          <a:lstStyle/>
          <a:p>
            <a:pPr>
              <a:buClr>
                <a:srgbClr val="00B050"/>
              </a:buClr>
              <a:buSzPct val="75000"/>
              <a:buFont typeface="Arial" panose="020B0604020202020204" pitchFamily="34" charset="0"/>
              <a:buChar char="•"/>
            </a:pPr>
            <a:r>
              <a:rPr lang="en-US" sz="2000" dirty="0">
                <a:solidFill>
                  <a:schemeClr val="tx2"/>
                </a:solidFill>
                <a:latin typeface="Calibri" pitchFamily="34" charset="0"/>
                <a:cs typeface="Calibri" pitchFamily="34" charset="0"/>
              </a:rPr>
              <a:t>Student(s) no longer attends private/parochial school or home school within LEA boundaries</a:t>
            </a:r>
          </a:p>
          <a:p>
            <a:pPr>
              <a:buClr>
                <a:srgbClr val="00B050"/>
              </a:buClr>
              <a:buSzPct val="75000"/>
              <a:buFont typeface="Arial" panose="020B0604020202020204" pitchFamily="34" charset="0"/>
              <a:buChar char="•"/>
            </a:pPr>
            <a:r>
              <a:rPr lang="en-US" sz="2000" dirty="0">
                <a:solidFill>
                  <a:schemeClr val="tx2"/>
                </a:solidFill>
                <a:latin typeface="Calibri" pitchFamily="34" charset="0"/>
                <a:cs typeface="Calibri" pitchFamily="34" charset="0"/>
              </a:rPr>
              <a:t>Student(s) aged-out/graduated from private/parochial school or home school</a:t>
            </a:r>
          </a:p>
          <a:p>
            <a:pPr>
              <a:buClr>
                <a:srgbClr val="00B050"/>
              </a:buClr>
              <a:buSzPct val="75000"/>
              <a:buFont typeface="Arial" panose="020B0604020202020204" pitchFamily="34" charset="0"/>
              <a:buChar char="•"/>
            </a:pPr>
            <a:r>
              <a:rPr lang="en-US" sz="2000" dirty="0">
                <a:solidFill>
                  <a:schemeClr val="tx2"/>
                </a:solidFill>
                <a:latin typeface="Calibri" pitchFamily="34" charset="0"/>
                <a:cs typeface="Calibri" pitchFamily="34" charset="0"/>
              </a:rPr>
              <a:t>Private/parochial school(s) refused services</a:t>
            </a:r>
          </a:p>
          <a:p>
            <a:pPr>
              <a:buClr>
                <a:srgbClr val="00B050"/>
              </a:buClr>
              <a:buSzPct val="75000"/>
              <a:buFont typeface="Arial" panose="020B0604020202020204" pitchFamily="34" charset="0"/>
              <a:buChar char="•"/>
            </a:pPr>
            <a:r>
              <a:rPr lang="en-US" sz="2000" dirty="0">
                <a:solidFill>
                  <a:schemeClr val="tx2"/>
                </a:solidFill>
                <a:latin typeface="Calibri" pitchFamily="34" charset="0"/>
                <a:cs typeface="Calibri" pitchFamily="34" charset="0"/>
              </a:rPr>
              <a:t>Parents refused services</a:t>
            </a:r>
          </a:p>
          <a:p>
            <a:pPr>
              <a:buClr>
                <a:srgbClr val="00B050"/>
              </a:buClr>
              <a:buSzPct val="75000"/>
              <a:buFont typeface="Arial" panose="020B0604020202020204" pitchFamily="34" charset="0"/>
              <a:buChar char="•"/>
            </a:pPr>
            <a:r>
              <a:rPr lang="en-US" sz="2000" dirty="0">
                <a:solidFill>
                  <a:schemeClr val="tx2"/>
                </a:solidFill>
                <a:latin typeface="Calibri" pitchFamily="34" charset="0"/>
                <a:cs typeface="Calibri" pitchFamily="34" charset="0"/>
              </a:rPr>
              <a:t>Proportionate Share Carryover funds exceeded the amount needed for services provided </a:t>
            </a:r>
          </a:p>
          <a:p>
            <a:pPr>
              <a:buClr>
                <a:srgbClr val="00B050"/>
              </a:buClr>
              <a:buSzPct val="75000"/>
              <a:buFont typeface="Arial" panose="020B0604020202020204" pitchFamily="34" charset="0"/>
              <a:buChar char="•"/>
            </a:pPr>
            <a:r>
              <a:rPr lang="en-US" sz="2000" dirty="0">
                <a:solidFill>
                  <a:schemeClr val="tx2"/>
                </a:solidFill>
                <a:latin typeface="Calibri" pitchFamily="34" charset="0"/>
                <a:cs typeface="Calibri" pitchFamily="34" charset="0"/>
              </a:rPr>
              <a:t>Other (must describe)</a:t>
            </a:r>
          </a:p>
        </p:txBody>
      </p:sp>
    </p:spTree>
    <p:extLst>
      <p:ext uri="{BB962C8B-B14F-4D97-AF65-F5344CB8AC3E}">
        <p14:creationId xmlns:p14="http://schemas.microsoft.com/office/powerpoint/2010/main" val="1142983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spcBef>
                <a:spcPts val="0"/>
              </a:spcBef>
              <a:buSzPct val="75000"/>
            </a:pPr>
            <a:r>
              <a:rPr lang="en-US" b="1" dirty="0"/>
              <a:t>CODING AND REPORTING OF </a:t>
            </a:r>
            <a:br>
              <a:rPr lang="en-US" b="1" dirty="0"/>
            </a:br>
            <a:r>
              <a:rPr lang="en-US" b="1" dirty="0"/>
              <a:t>FY19 EXPENDITURES</a:t>
            </a:r>
          </a:p>
        </p:txBody>
      </p:sp>
      <p:sp>
        <p:nvSpPr>
          <p:cNvPr id="6" name="Text Placeholder 5"/>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855039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77481"/>
            <a:ext cx="7427393" cy="500063"/>
          </a:xfrm>
        </p:spPr>
        <p:txBody>
          <a:bodyPr>
            <a:noAutofit/>
          </a:bodyPr>
          <a:lstStyle/>
          <a:p>
            <a:r>
              <a:rPr lang="en-US" dirty="0">
                <a:latin typeface="Calibri" panose="020F0502020204030204" pitchFamily="34" charset="0"/>
              </a:rPr>
              <a:t>ACCOUNTING CODE STRUCTURE</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50" t="24598" r="25695" b="66028"/>
          <a:stretch/>
        </p:blipFill>
        <p:spPr bwMode="auto">
          <a:xfrm>
            <a:off x="1310208" y="2407660"/>
            <a:ext cx="6498185" cy="94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115735" y="1284467"/>
            <a:ext cx="4692659" cy="553998"/>
          </a:xfrm>
          <a:prstGeom prst="rect">
            <a:avLst/>
          </a:prstGeom>
        </p:spPr>
        <p:txBody>
          <a:bodyPr wrap="square">
            <a:spAutoFit/>
          </a:bodyPr>
          <a:lstStyle/>
          <a:p>
            <a:pPr defTabSz="514350"/>
            <a:r>
              <a:rPr lang="en-US" sz="1500" dirty="0"/>
              <a:t>The </a:t>
            </a:r>
            <a:r>
              <a:rPr lang="en-US" sz="1500" b="1" dirty="0">
                <a:solidFill>
                  <a:schemeClr val="accent3">
                    <a:lumMod val="75000"/>
                  </a:schemeClr>
                </a:solidFill>
              </a:rPr>
              <a:t>Source of Funds Code </a:t>
            </a:r>
            <a:r>
              <a:rPr lang="en-US" sz="1500" dirty="0"/>
              <a:t>is used to identify a subset of revenue used to fund a specific expenditure. </a:t>
            </a:r>
          </a:p>
        </p:txBody>
      </p:sp>
      <p:sp>
        <p:nvSpPr>
          <p:cNvPr id="4" name="Rectangle 3"/>
          <p:cNvSpPr/>
          <p:nvPr/>
        </p:nvSpPr>
        <p:spPr>
          <a:xfrm>
            <a:off x="3130550" y="3984286"/>
            <a:ext cx="4743450" cy="784830"/>
          </a:xfrm>
          <a:prstGeom prst="rect">
            <a:avLst/>
          </a:prstGeom>
        </p:spPr>
        <p:txBody>
          <a:bodyPr wrap="square">
            <a:spAutoFit/>
          </a:bodyPr>
          <a:lstStyle/>
          <a:p>
            <a:pPr defTabSz="514350"/>
            <a:r>
              <a:rPr lang="en-US" sz="1500" dirty="0"/>
              <a:t>The </a:t>
            </a:r>
            <a:r>
              <a:rPr lang="en-US" sz="1500" b="1" dirty="0">
                <a:solidFill>
                  <a:srgbClr val="333399"/>
                </a:solidFill>
              </a:rPr>
              <a:t>Project Code </a:t>
            </a:r>
            <a:r>
              <a:rPr lang="en-US" sz="1500" dirty="0"/>
              <a:t>is used to identify an expenditure paid for with a specific source of revenue or part of a specific grant.</a:t>
            </a:r>
          </a:p>
        </p:txBody>
      </p:sp>
      <p:sp>
        <p:nvSpPr>
          <p:cNvPr id="5" name="Striped Right Arrow 4"/>
          <p:cNvSpPr/>
          <p:nvPr/>
        </p:nvSpPr>
        <p:spPr>
          <a:xfrm rot="16200000">
            <a:off x="5861860" y="1909554"/>
            <a:ext cx="636008" cy="358226"/>
          </a:xfrm>
          <a:prstGeom prst="strip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dirty="0"/>
          </a:p>
        </p:txBody>
      </p:sp>
      <p:sp>
        <p:nvSpPr>
          <p:cNvPr id="6" name="Striped Right Arrow 5"/>
          <p:cNvSpPr/>
          <p:nvPr/>
        </p:nvSpPr>
        <p:spPr>
          <a:xfrm rot="5400000">
            <a:off x="6932008" y="3503009"/>
            <a:ext cx="652083" cy="342901"/>
          </a:xfrm>
          <a:prstGeom prst="stripedRightArrow">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660654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940" y="776054"/>
            <a:ext cx="8839200" cy="800100"/>
          </a:xfrm>
        </p:spPr>
        <p:txBody>
          <a:bodyPr/>
          <a:lstStyle/>
          <a:p>
            <a:r>
              <a:rPr lang="en-US" dirty="0">
                <a:latin typeface="Calibri" panose="020F0502020204030204" pitchFamily="34" charset="0"/>
              </a:rPr>
              <a:t>SOURCE OF FUNDS</a:t>
            </a:r>
          </a:p>
        </p:txBody>
      </p:sp>
      <p:sp>
        <p:nvSpPr>
          <p:cNvPr id="6" name="TextBox 5"/>
          <p:cNvSpPr txBox="1"/>
          <p:nvPr/>
        </p:nvSpPr>
        <p:spPr>
          <a:xfrm>
            <a:off x="4847037" y="2295058"/>
            <a:ext cx="760810" cy="464743"/>
          </a:xfrm>
          <a:prstGeom prst="rect">
            <a:avLst/>
          </a:prstGeom>
          <a:noFill/>
        </p:spPr>
        <p:txBody>
          <a:bodyPr wrap="square" rtlCol="0">
            <a:spAutoFit/>
          </a:bodyPr>
          <a:lstStyle/>
          <a:p>
            <a:pPr algn="ctr" defTabSz="514350"/>
            <a:r>
              <a:rPr lang="en-US" sz="1210" b="1" dirty="0">
                <a:solidFill>
                  <a:prstClr val="white"/>
                </a:solidFill>
                <a:latin typeface="Franklin Gothic Demi Cond" panose="020B0706030402020204" pitchFamily="34" charset="0"/>
              </a:rPr>
              <a:t>SOURCE CODE</a:t>
            </a:r>
          </a:p>
        </p:txBody>
      </p:sp>
      <p:sp>
        <p:nvSpPr>
          <p:cNvPr id="8" name="TextBox 7"/>
          <p:cNvSpPr txBox="1"/>
          <p:nvPr/>
        </p:nvSpPr>
        <p:spPr>
          <a:xfrm>
            <a:off x="4884540" y="3036675"/>
            <a:ext cx="685800" cy="248209"/>
          </a:xfrm>
          <a:prstGeom prst="rect">
            <a:avLst/>
          </a:prstGeom>
          <a:noFill/>
        </p:spPr>
        <p:txBody>
          <a:bodyPr wrap="square" rtlCol="0">
            <a:spAutoFit/>
          </a:bodyPr>
          <a:lstStyle/>
          <a:p>
            <a:pPr algn="ctr" defTabSz="514350"/>
            <a:r>
              <a:rPr lang="en-US" sz="1013" b="1" dirty="0">
                <a:solidFill>
                  <a:prstClr val="white"/>
                </a:solidFill>
              </a:rPr>
              <a:t>1 Digit</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107" y="1657350"/>
            <a:ext cx="8566554"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881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2655469296"/>
              </p:ext>
            </p:extLst>
          </p:nvPr>
        </p:nvGraphicFramePr>
        <p:xfrm>
          <a:off x="342900" y="1428750"/>
          <a:ext cx="7927848" cy="1059938"/>
        </p:xfrm>
        <a:graphic>
          <a:graphicData uri="http://schemas.openxmlformats.org/drawingml/2006/table">
            <a:tbl>
              <a:tblPr firstRow="1" bandRow="1">
                <a:tableStyleId>{2D5ABB26-0587-4C30-8999-92F81FD0307C}</a:tableStyleId>
              </a:tblPr>
              <a:tblGrid>
                <a:gridCol w="6384798">
                  <a:extLst>
                    <a:ext uri="{9D8B030D-6E8A-4147-A177-3AD203B41FA5}">
                      <a16:colId xmlns:a16="http://schemas.microsoft.com/office/drawing/2014/main" val="20004"/>
                    </a:ext>
                  </a:extLst>
                </a:gridCol>
                <a:gridCol w="1543050">
                  <a:extLst>
                    <a:ext uri="{9D8B030D-6E8A-4147-A177-3AD203B41FA5}">
                      <a16:colId xmlns:a16="http://schemas.microsoft.com/office/drawing/2014/main" val="4223898956"/>
                    </a:ext>
                  </a:extLst>
                </a:gridCol>
              </a:tblGrid>
              <a:tr h="342900">
                <a:tc>
                  <a:txBody>
                    <a:bodyPr/>
                    <a:lstStyle/>
                    <a:p>
                      <a:r>
                        <a:rPr lang="en-US" sz="1700" dirty="0">
                          <a:solidFill>
                            <a:schemeClr val="bg1"/>
                          </a:solidFill>
                        </a:rPr>
                        <a:t>Project Description – State/Local/County Funding </a:t>
                      </a:r>
                      <a:endParaRPr lang="en-US" sz="1700" b="1" dirty="0">
                        <a:solidFill>
                          <a:schemeClr val="bg1"/>
                        </a:solidFill>
                        <a:latin typeface="+mn-lt"/>
                      </a:endParaRP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99"/>
                    </a:solidFill>
                  </a:tcPr>
                </a:tc>
                <a:tc>
                  <a:txBody>
                    <a:bodyPr/>
                    <a:lstStyle/>
                    <a:p>
                      <a:r>
                        <a:rPr lang="en-US" sz="1700" dirty="0">
                          <a:solidFill>
                            <a:schemeClr val="bg1"/>
                          </a:solidFill>
                        </a:rPr>
                        <a:t>Project Code</a:t>
                      </a:r>
                      <a:endParaRPr lang="en-US" sz="1700" b="1" dirty="0">
                        <a:solidFill>
                          <a:schemeClr val="bg1"/>
                        </a:solidFill>
                        <a:latin typeface="+mn-lt"/>
                      </a:endParaRP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99"/>
                    </a:solidFill>
                  </a:tcPr>
                </a:tc>
                <a:extLst>
                  <a:ext uri="{0D108BD9-81ED-4DB2-BD59-A6C34878D82A}">
                    <a16:rowId xmlns:a16="http://schemas.microsoft.com/office/drawing/2014/main" val="10001"/>
                  </a:ext>
                </a:extLst>
              </a:tr>
              <a:tr h="342900">
                <a:tc>
                  <a:txBody>
                    <a:bodyPr/>
                    <a:lstStyle/>
                    <a:p>
                      <a:r>
                        <a:rPr lang="en-US" sz="1700" b="0" dirty="0">
                          <a:solidFill>
                            <a:schemeClr val="tx1"/>
                          </a:solidFill>
                          <a:latin typeface="+mn-lt"/>
                        </a:rPr>
                        <a:t>K-12 Special Education Expenditure</a:t>
                      </a: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b="0" dirty="0">
                          <a:solidFill>
                            <a:schemeClr val="tx1"/>
                          </a:solidFill>
                          <a:latin typeface="+mn-lt"/>
                        </a:rPr>
                        <a:t>12210</a:t>
                      </a: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9921821"/>
                  </a:ext>
                </a:extLst>
              </a:tr>
              <a:tr h="374138">
                <a:tc>
                  <a:txBody>
                    <a:bodyPr/>
                    <a:lstStyle/>
                    <a:p>
                      <a:r>
                        <a:rPr lang="en-US" sz="1700" b="0" dirty="0">
                          <a:solidFill>
                            <a:schemeClr val="tx1"/>
                          </a:solidFill>
                          <a:latin typeface="+mn-lt"/>
                        </a:rPr>
                        <a:t>ECSE Expenditure</a:t>
                      </a: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b="0" dirty="0">
                          <a:solidFill>
                            <a:schemeClr val="tx1"/>
                          </a:solidFill>
                          <a:latin typeface="+mn-lt"/>
                        </a:rPr>
                        <a:t>12810</a:t>
                      </a: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9989687"/>
                  </a:ext>
                </a:extLst>
              </a:tr>
            </a:tbl>
          </a:graphicData>
        </a:graphic>
      </p:graphicFrame>
      <p:sp>
        <p:nvSpPr>
          <p:cNvPr id="3" name="Title 1"/>
          <p:cNvSpPr>
            <a:spLocks noGrp="1"/>
          </p:cNvSpPr>
          <p:nvPr>
            <p:ph type="title"/>
          </p:nvPr>
        </p:nvSpPr>
        <p:spPr>
          <a:xfrm>
            <a:off x="342900" y="514350"/>
            <a:ext cx="8839200" cy="800100"/>
          </a:xfrm>
        </p:spPr>
        <p:txBody>
          <a:bodyPr/>
          <a:lstStyle/>
          <a:p>
            <a:r>
              <a:rPr lang="en-US" dirty="0">
                <a:latin typeface="Calibri" panose="020F0502020204030204" pitchFamily="34" charset="0"/>
              </a:rPr>
              <a:t>SPECIAL EDUCATION PROJECT CODES</a:t>
            </a:r>
          </a:p>
        </p:txBody>
      </p:sp>
      <p:graphicFrame>
        <p:nvGraphicFramePr>
          <p:cNvPr id="2" name="Table 1"/>
          <p:cNvGraphicFramePr>
            <a:graphicFrameLocks noGrp="1"/>
          </p:cNvGraphicFramePr>
          <p:nvPr>
            <p:extLst>
              <p:ext uri="{D42A27DB-BD31-4B8C-83A1-F6EECF244321}">
                <p14:modId xmlns:p14="http://schemas.microsoft.com/office/powerpoint/2010/main" val="1237715665"/>
              </p:ext>
            </p:extLst>
          </p:nvPr>
        </p:nvGraphicFramePr>
        <p:xfrm>
          <a:off x="369154" y="3448049"/>
          <a:ext cx="7943850" cy="1193948"/>
        </p:xfrm>
        <a:graphic>
          <a:graphicData uri="http://schemas.openxmlformats.org/drawingml/2006/table">
            <a:tbl>
              <a:tblPr firstRow="1" bandRow="1">
                <a:tableStyleId>{2D5ABB26-0587-4C30-8999-92F81FD0307C}</a:tableStyleId>
              </a:tblPr>
              <a:tblGrid>
                <a:gridCol w="6400800">
                  <a:extLst>
                    <a:ext uri="{9D8B030D-6E8A-4147-A177-3AD203B41FA5}">
                      <a16:colId xmlns:a16="http://schemas.microsoft.com/office/drawing/2014/main" val="1419291479"/>
                    </a:ext>
                  </a:extLst>
                </a:gridCol>
                <a:gridCol w="1543050">
                  <a:extLst>
                    <a:ext uri="{9D8B030D-6E8A-4147-A177-3AD203B41FA5}">
                      <a16:colId xmlns:a16="http://schemas.microsoft.com/office/drawing/2014/main" val="76482201"/>
                    </a:ext>
                  </a:extLst>
                </a:gridCol>
              </a:tblGrid>
              <a:tr h="554355">
                <a:tc>
                  <a:txBody>
                    <a:bodyPr/>
                    <a:lstStyle/>
                    <a:p>
                      <a:r>
                        <a:rPr lang="en-US" sz="1700" dirty="0"/>
                        <a:t>IDEA Part B (611) Entitlement </a:t>
                      </a:r>
                    </a:p>
                    <a:p>
                      <a:r>
                        <a:rPr lang="en-US" sz="1700" i="1" dirty="0"/>
                        <a:t>Regular Part B, Proportionate Share, and CEIS</a:t>
                      </a:r>
                      <a:endParaRPr lang="en-US" sz="1700" b="1" i="1" dirty="0">
                        <a:solidFill>
                          <a:schemeClr val="bg1"/>
                        </a:solidFill>
                        <a:latin typeface="+mn-lt"/>
                      </a:endParaRP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44100</a:t>
                      </a:r>
                      <a:endParaRPr lang="en-US" sz="1700" b="0" dirty="0">
                        <a:solidFill>
                          <a:schemeClr val="tx1"/>
                        </a:solidFill>
                        <a:latin typeface="+mn-lt"/>
                      </a:endParaRP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5182196"/>
                  </a:ext>
                </a:extLst>
              </a:tr>
              <a:tr h="312176">
                <a:tc>
                  <a:txBody>
                    <a:bodyPr/>
                    <a:lstStyle/>
                    <a:p>
                      <a:r>
                        <a:rPr lang="en-US" sz="1700" dirty="0"/>
                        <a:t>ECSE 611</a:t>
                      </a:r>
                      <a:endParaRPr lang="en-US" sz="1700" b="0" dirty="0">
                        <a:solidFill>
                          <a:schemeClr val="tx1"/>
                        </a:solidFill>
                        <a:latin typeface="+mn-lt"/>
                      </a:endParaRP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44200</a:t>
                      </a:r>
                      <a:endParaRPr lang="en-US" sz="1700" b="0" dirty="0">
                        <a:solidFill>
                          <a:schemeClr val="tx1"/>
                        </a:solidFill>
                        <a:latin typeface="+mn-lt"/>
                      </a:endParaRP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3560422"/>
                  </a:ext>
                </a:extLst>
              </a:tr>
              <a:tr h="312176">
                <a:tc>
                  <a:txBody>
                    <a:bodyPr/>
                    <a:lstStyle/>
                    <a:p>
                      <a:r>
                        <a:rPr lang="en-US" sz="1700" dirty="0"/>
                        <a:t>ECSE 619</a:t>
                      </a:r>
                      <a:endParaRPr lang="en-US" sz="1700" b="0" dirty="0">
                        <a:solidFill>
                          <a:schemeClr val="tx1"/>
                        </a:solidFill>
                        <a:latin typeface="+mn-lt"/>
                      </a:endParaRP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44201</a:t>
                      </a:r>
                      <a:endParaRPr lang="en-US" sz="1700" b="0" dirty="0">
                        <a:solidFill>
                          <a:schemeClr val="tx1"/>
                        </a:solidFill>
                        <a:latin typeface="+mn-lt"/>
                      </a:endParaRP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204663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46202238"/>
              </p:ext>
            </p:extLst>
          </p:nvPr>
        </p:nvGraphicFramePr>
        <p:xfrm>
          <a:off x="369154" y="3105150"/>
          <a:ext cx="7943850" cy="342900"/>
        </p:xfrm>
        <a:graphic>
          <a:graphicData uri="http://schemas.openxmlformats.org/drawingml/2006/table">
            <a:tbl>
              <a:tblPr firstRow="1" bandRow="1">
                <a:tableStyleId>{2D5ABB26-0587-4C30-8999-92F81FD0307C}</a:tableStyleId>
              </a:tblPr>
              <a:tblGrid>
                <a:gridCol w="6400800">
                  <a:extLst>
                    <a:ext uri="{9D8B030D-6E8A-4147-A177-3AD203B41FA5}">
                      <a16:colId xmlns:a16="http://schemas.microsoft.com/office/drawing/2014/main" val="762994800"/>
                    </a:ext>
                  </a:extLst>
                </a:gridCol>
                <a:gridCol w="1543050">
                  <a:extLst>
                    <a:ext uri="{9D8B030D-6E8A-4147-A177-3AD203B41FA5}">
                      <a16:colId xmlns:a16="http://schemas.microsoft.com/office/drawing/2014/main" val="882446106"/>
                    </a:ext>
                  </a:extLst>
                </a:gridCol>
              </a:tblGrid>
              <a:tr h="342900">
                <a:tc>
                  <a:txBody>
                    <a:bodyPr/>
                    <a:lstStyle/>
                    <a:p>
                      <a:r>
                        <a:rPr lang="en-US" sz="1700" dirty="0">
                          <a:solidFill>
                            <a:schemeClr val="bg1"/>
                          </a:solidFill>
                        </a:rPr>
                        <a:t>Project Description – Federal Funding </a:t>
                      </a:r>
                      <a:endParaRPr lang="en-US" sz="1700" b="1" dirty="0">
                        <a:solidFill>
                          <a:schemeClr val="bg1"/>
                        </a:solidFill>
                        <a:latin typeface="+mn-lt"/>
                      </a:endParaRP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99"/>
                    </a:solidFill>
                  </a:tcPr>
                </a:tc>
                <a:tc>
                  <a:txBody>
                    <a:bodyPr/>
                    <a:lstStyle/>
                    <a:p>
                      <a:r>
                        <a:rPr lang="en-US" sz="1700" dirty="0">
                          <a:solidFill>
                            <a:schemeClr val="bg1"/>
                          </a:solidFill>
                        </a:rPr>
                        <a:t>Project Code</a:t>
                      </a:r>
                      <a:endParaRPr lang="en-US" sz="1700" b="1" dirty="0">
                        <a:solidFill>
                          <a:schemeClr val="bg1"/>
                        </a:solidFill>
                        <a:latin typeface="+mn-lt"/>
                      </a:endParaRPr>
                    </a:p>
                  </a:txBody>
                  <a:tcPr marL="49721" marR="49721"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99"/>
                    </a:solidFill>
                  </a:tcPr>
                </a:tc>
                <a:extLst>
                  <a:ext uri="{0D108BD9-81ED-4DB2-BD59-A6C34878D82A}">
                    <a16:rowId xmlns:a16="http://schemas.microsoft.com/office/drawing/2014/main" val="155528588"/>
                  </a:ext>
                </a:extLst>
              </a:tr>
            </a:tbl>
          </a:graphicData>
        </a:graphic>
      </p:graphicFrame>
    </p:spTree>
    <p:extLst>
      <p:ext uri="{BB962C8B-B14F-4D97-AF65-F5344CB8AC3E}">
        <p14:creationId xmlns:p14="http://schemas.microsoft.com/office/powerpoint/2010/main" val="2690255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PART B FER</a:t>
            </a:r>
          </a:p>
        </p:txBody>
      </p:sp>
    </p:spTree>
    <p:extLst>
      <p:ext uri="{BB962C8B-B14F-4D97-AF65-F5344CB8AC3E}">
        <p14:creationId xmlns:p14="http://schemas.microsoft.com/office/powerpoint/2010/main" val="450223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750" y="2571750"/>
          <a:ext cx="8543925" cy="2194560"/>
        </p:xfrm>
        <a:graphic>
          <a:graphicData uri="http://schemas.openxmlformats.org/drawingml/2006/table">
            <a:tbl>
              <a:tblPr firstRow="1" bandRow="1">
                <a:tableStyleId>{5C22544A-7EE6-4342-B048-85BDC9FD1C3A}</a:tableStyleId>
              </a:tblPr>
              <a:tblGrid>
                <a:gridCol w="704850">
                  <a:extLst>
                    <a:ext uri="{9D8B030D-6E8A-4147-A177-3AD203B41FA5}">
                      <a16:colId xmlns:a16="http://schemas.microsoft.com/office/drawing/2014/main" val="2889633651"/>
                    </a:ext>
                  </a:extLst>
                </a:gridCol>
                <a:gridCol w="685800">
                  <a:extLst>
                    <a:ext uri="{9D8B030D-6E8A-4147-A177-3AD203B41FA5}">
                      <a16:colId xmlns:a16="http://schemas.microsoft.com/office/drawing/2014/main" val="943565023"/>
                    </a:ext>
                  </a:extLst>
                </a:gridCol>
                <a:gridCol w="3238500">
                  <a:extLst>
                    <a:ext uri="{9D8B030D-6E8A-4147-A177-3AD203B41FA5}">
                      <a16:colId xmlns:a16="http://schemas.microsoft.com/office/drawing/2014/main" val="1630281025"/>
                    </a:ext>
                  </a:extLst>
                </a:gridCol>
                <a:gridCol w="1943100">
                  <a:extLst>
                    <a:ext uri="{9D8B030D-6E8A-4147-A177-3AD203B41FA5}">
                      <a16:colId xmlns:a16="http://schemas.microsoft.com/office/drawing/2014/main" val="1325973587"/>
                    </a:ext>
                  </a:extLst>
                </a:gridCol>
                <a:gridCol w="1971675">
                  <a:extLst>
                    <a:ext uri="{9D8B030D-6E8A-4147-A177-3AD203B41FA5}">
                      <a16:colId xmlns:a16="http://schemas.microsoft.com/office/drawing/2014/main" val="1566616307"/>
                    </a:ext>
                  </a:extLst>
                </a:gridCol>
              </a:tblGrid>
              <a:tr h="480060">
                <a:tc>
                  <a:txBody>
                    <a:bodyPr/>
                    <a:lstStyle/>
                    <a:p>
                      <a:r>
                        <a:rPr lang="en-US" sz="1400" dirty="0"/>
                        <a:t>Source Code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Project Code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Expenditures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Pull Onto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Display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3848412"/>
                  </a:ext>
                </a:extLst>
              </a:tr>
              <a:tr h="685800">
                <a:tc>
                  <a:txBody>
                    <a:bodyPr/>
                    <a:lstStyle/>
                    <a:p>
                      <a:r>
                        <a:rPr lang="en-US" sz="1400" dirty="0"/>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44100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i="0" dirty="0"/>
                        <a:t>K-12 public special education, proportionate share, and CEIS costs paid with </a:t>
                      </a:r>
                      <a:r>
                        <a:rPr lang="en-US" sz="1400" i="0" kern="1200" dirty="0"/>
                        <a:t>Federal </a:t>
                      </a:r>
                      <a:r>
                        <a:rPr lang="en-US" sz="1400" i="0" dirty="0"/>
                        <a:t>IDEA Part B 611 funds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Part B FER Grid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Amounts by Function, Object, Project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4213235"/>
                  </a:ext>
                </a:extLst>
              </a:tr>
              <a:tr h="480060">
                <a:tc>
                  <a:txBody>
                    <a:bodyPr/>
                    <a:lstStyle/>
                    <a:p>
                      <a:r>
                        <a:rPr lang="en-US" sz="1400" dirty="0"/>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44200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ECSE costs paid with Federal IDEA ECSE 611 funds</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Part B FER ECSE 611 Row</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Cumulative by Object,</a:t>
                      </a:r>
                      <a:r>
                        <a:rPr lang="en-US" sz="1400" baseline="0" dirty="0"/>
                        <a:t> Project</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5186748"/>
                  </a:ext>
                </a:extLst>
              </a:tr>
              <a:tr h="480060">
                <a:tc>
                  <a:txBody>
                    <a:bodyPr/>
                    <a:lstStyle/>
                    <a:p>
                      <a:r>
                        <a:rPr lang="en-US" sz="1400" dirty="0"/>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44201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ECSE costs</a:t>
                      </a:r>
                      <a:r>
                        <a:rPr lang="en-US" sz="1400" baseline="0" dirty="0"/>
                        <a:t> paid with Federal IDEA ECSE 619 funds</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Part B FER ECSE 619 Row</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Cumulative by Object,</a:t>
                      </a:r>
                      <a:r>
                        <a:rPr lang="en-US" sz="1400" baseline="0" dirty="0"/>
                        <a:t> Project</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5561223"/>
                  </a:ext>
                </a:extLst>
              </a:tr>
            </a:tbl>
          </a:graphicData>
        </a:graphic>
      </p:graphicFrame>
      <p:graphicFrame>
        <p:nvGraphicFramePr>
          <p:cNvPr id="4" name="Diagram 3"/>
          <p:cNvGraphicFramePr/>
          <p:nvPr/>
        </p:nvGraphicFramePr>
        <p:xfrm>
          <a:off x="342900" y="228600"/>
          <a:ext cx="7064524" cy="2022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7813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750" y="2571750"/>
          <a:ext cx="8543925" cy="1485900"/>
        </p:xfrm>
        <a:graphic>
          <a:graphicData uri="http://schemas.openxmlformats.org/drawingml/2006/table">
            <a:tbl>
              <a:tblPr firstRow="1" bandRow="1">
                <a:tableStyleId>{5C22544A-7EE6-4342-B048-85BDC9FD1C3A}</a:tableStyleId>
              </a:tblPr>
              <a:tblGrid>
                <a:gridCol w="704850">
                  <a:extLst>
                    <a:ext uri="{9D8B030D-6E8A-4147-A177-3AD203B41FA5}">
                      <a16:colId xmlns:a16="http://schemas.microsoft.com/office/drawing/2014/main" val="2889633651"/>
                    </a:ext>
                  </a:extLst>
                </a:gridCol>
                <a:gridCol w="685800">
                  <a:extLst>
                    <a:ext uri="{9D8B030D-6E8A-4147-A177-3AD203B41FA5}">
                      <a16:colId xmlns:a16="http://schemas.microsoft.com/office/drawing/2014/main" val="943565023"/>
                    </a:ext>
                  </a:extLst>
                </a:gridCol>
                <a:gridCol w="3238500">
                  <a:extLst>
                    <a:ext uri="{9D8B030D-6E8A-4147-A177-3AD203B41FA5}">
                      <a16:colId xmlns:a16="http://schemas.microsoft.com/office/drawing/2014/main" val="1630281025"/>
                    </a:ext>
                  </a:extLst>
                </a:gridCol>
                <a:gridCol w="1943100">
                  <a:extLst>
                    <a:ext uri="{9D8B030D-6E8A-4147-A177-3AD203B41FA5}">
                      <a16:colId xmlns:a16="http://schemas.microsoft.com/office/drawing/2014/main" val="1325973587"/>
                    </a:ext>
                  </a:extLst>
                </a:gridCol>
                <a:gridCol w="1971675">
                  <a:extLst>
                    <a:ext uri="{9D8B030D-6E8A-4147-A177-3AD203B41FA5}">
                      <a16:colId xmlns:a16="http://schemas.microsoft.com/office/drawing/2014/main" val="1566616307"/>
                    </a:ext>
                  </a:extLst>
                </a:gridCol>
              </a:tblGrid>
              <a:tr h="480060">
                <a:tc>
                  <a:txBody>
                    <a:bodyPr/>
                    <a:lstStyle/>
                    <a:p>
                      <a:r>
                        <a:rPr lang="en-US" sz="1400" dirty="0"/>
                        <a:t>Source Code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Project Code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Expenditures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Pull Onto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Display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3848412"/>
                  </a:ext>
                </a:extLst>
              </a:tr>
              <a:tr h="480060">
                <a:tc>
                  <a:txBody>
                    <a:bodyPr/>
                    <a:lstStyle/>
                    <a:p>
                      <a:r>
                        <a:rPr lang="en-US" sz="1400" dirty="0"/>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12210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i="0" dirty="0"/>
                        <a:t>K-12 special education costs paid with </a:t>
                      </a:r>
                      <a:r>
                        <a:rPr lang="en-US" sz="1400" i="0" kern="1200" dirty="0"/>
                        <a:t>state </a:t>
                      </a:r>
                      <a:r>
                        <a:rPr lang="en-US" sz="1400" i="0" dirty="0"/>
                        <a:t>funds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MOE State Grid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Amounts by Function, Object, Project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4213235"/>
                  </a:ext>
                </a:extLst>
              </a:tr>
              <a:tr h="480060">
                <a:tc>
                  <a:txBody>
                    <a:bodyPr/>
                    <a:lstStyle/>
                    <a:p>
                      <a:r>
                        <a:rPr lang="en-US" sz="1400" dirty="0"/>
                        <a:t>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12810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ECSE costs paid with state funds</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MOE State Grid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Amounts by Function, Object, Project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5186748"/>
                  </a:ext>
                </a:extLst>
              </a:tr>
            </a:tbl>
          </a:graphicData>
        </a:graphic>
      </p:graphicFrame>
      <p:graphicFrame>
        <p:nvGraphicFramePr>
          <p:cNvPr id="4" name="Diagram 3"/>
          <p:cNvGraphicFramePr/>
          <p:nvPr/>
        </p:nvGraphicFramePr>
        <p:xfrm>
          <a:off x="342900" y="228600"/>
          <a:ext cx="7064524" cy="2022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8969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750" y="2571750"/>
          <a:ext cx="8543925" cy="1485900"/>
        </p:xfrm>
        <a:graphic>
          <a:graphicData uri="http://schemas.openxmlformats.org/drawingml/2006/table">
            <a:tbl>
              <a:tblPr firstRow="1" bandRow="1">
                <a:tableStyleId>{5C22544A-7EE6-4342-B048-85BDC9FD1C3A}</a:tableStyleId>
              </a:tblPr>
              <a:tblGrid>
                <a:gridCol w="704850">
                  <a:extLst>
                    <a:ext uri="{9D8B030D-6E8A-4147-A177-3AD203B41FA5}">
                      <a16:colId xmlns:a16="http://schemas.microsoft.com/office/drawing/2014/main" val="2889633651"/>
                    </a:ext>
                  </a:extLst>
                </a:gridCol>
                <a:gridCol w="685800">
                  <a:extLst>
                    <a:ext uri="{9D8B030D-6E8A-4147-A177-3AD203B41FA5}">
                      <a16:colId xmlns:a16="http://schemas.microsoft.com/office/drawing/2014/main" val="943565023"/>
                    </a:ext>
                  </a:extLst>
                </a:gridCol>
                <a:gridCol w="3238500">
                  <a:extLst>
                    <a:ext uri="{9D8B030D-6E8A-4147-A177-3AD203B41FA5}">
                      <a16:colId xmlns:a16="http://schemas.microsoft.com/office/drawing/2014/main" val="1630281025"/>
                    </a:ext>
                  </a:extLst>
                </a:gridCol>
                <a:gridCol w="1943100">
                  <a:extLst>
                    <a:ext uri="{9D8B030D-6E8A-4147-A177-3AD203B41FA5}">
                      <a16:colId xmlns:a16="http://schemas.microsoft.com/office/drawing/2014/main" val="1325973587"/>
                    </a:ext>
                  </a:extLst>
                </a:gridCol>
                <a:gridCol w="1971675">
                  <a:extLst>
                    <a:ext uri="{9D8B030D-6E8A-4147-A177-3AD203B41FA5}">
                      <a16:colId xmlns:a16="http://schemas.microsoft.com/office/drawing/2014/main" val="1566616307"/>
                    </a:ext>
                  </a:extLst>
                </a:gridCol>
              </a:tblGrid>
              <a:tr h="480060">
                <a:tc>
                  <a:txBody>
                    <a:bodyPr/>
                    <a:lstStyle/>
                    <a:p>
                      <a:r>
                        <a:rPr lang="en-US" sz="1400" dirty="0"/>
                        <a:t>Source Code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Project Code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Expenditures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Pull Onto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Display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3848412"/>
                  </a:ext>
                </a:extLst>
              </a:tr>
              <a:tr h="480060">
                <a:tc>
                  <a:txBody>
                    <a:bodyPr/>
                    <a:lstStyle/>
                    <a:p>
                      <a:r>
                        <a:rPr lang="en-US" sz="1400" dirty="0"/>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12210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i="0" dirty="0"/>
                        <a:t>K-12 special education costs paid with </a:t>
                      </a:r>
                      <a:r>
                        <a:rPr lang="en-US" sz="1400" i="0" kern="1200" dirty="0"/>
                        <a:t>county </a:t>
                      </a:r>
                      <a:r>
                        <a:rPr lang="en-US" sz="1400" i="0" dirty="0"/>
                        <a:t>funds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MOE County Grid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Amounts by Function, Object, Project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4213235"/>
                  </a:ext>
                </a:extLst>
              </a:tr>
              <a:tr h="480060">
                <a:tc>
                  <a:txBody>
                    <a:bodyPr/>
                    <a:lstStyle/>
                    <a:p>
                      <a:r>
                        <a:rPr lang="en-US" sz="1400" dirty="0"/>
                        <a:t>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12810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ECSE costs paid with county funds</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MOE County Grid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Amounts by Function, Object, Project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5186748"/>
                  </a:ext>
                </a:extLst>
              </a:tr>
            </a:tbl>
          </a:graphicData>
        </a:graphic>
      </p:graphicFrame>
      <p:graphicFrame>
        <p:nvGraphicFramePr>
          <p:cNvPr id="4" name="Diagram 3"/>
          <p:cNvGraphicFramePr/>
          <p:nvPr/>
        </p:nvGraphicFramePr>
        <p:xfrm>
          <a:off x="342900" y="228600"/>
          <a:ext cx="7064524" cy="2022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18855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750" y="2571750"/>
          <a:ext cx="8543925" cy="1485900"/>
        </p:xfrm>
        <a:graphic>
          <a:graphicData uri="http://schemas.openxmlformats.org/drawingml/2006/table">
            <a:tbl>
              <a:tblPr firstRow="1" bandRow="1">
                <a:tableStyleId>{5C22544A-7EE6-4342-B048-85BDC9FD1C3A}</a:tableStyleId>
              </a:tblPr>
              <a:tblGrid>
                <a:gridCol w="704850">
                  <a:extLst>
                    <a:ext uri="{9D8B030D-6E8A-4147-A177-3AD203B41FA5}">
                      <a16:colId xmlns:a16="http://schemas.microsoft.com/office/drawing/2014/main" val="2889633651"/>
                    </a:ext>
                  </a:extLst>
                </a:gridCol>
                <a:gridCol w="685800">
                  <a:extLst>
                    <a:ext uri="{9D8B030D-6E8A-4147-A177-3AD203B41FA5}">
                      <a16:colId xmlns:a16="http://schemas.microsoft.com/office/drawing/2014/main" val="943565023"/>
                    </a:ext>
                  </a:extLst>
                </a:gridCol>
                <a:gridCol w="3238500">
                  <a:extLst>
                    <a:ext uri="{9D8B030D-6E8A-4147-A177-3AD203B41FA5}">
                      <a16:colId xmlns:a16="http://schemas.microsoft.com/office/drawing/2014/main" val="1630281025"/>
                    </a:ext>
                  </a:extLst>
                </a:gridCol>
                <a:gridCol w="1943100">
                  <a:extLst>
                    <a:ext uri="{9D8B030D-6E8A-4147-A177-3AD203B41FA5}">
                      <a16:colId xmlns:a16="http://schemas.microsoft.com/office/drawing/2014/main" val="1325973587"/>
                    </a:ext>
                  </a:extLst>
                </a:gridCol>
                <a:gridCol w="1971675">
                  <a:extLst>
                    <a:ext uri="{9D8B030D-6E8A-4147-A177-3AD203B41FA5}">
                      <a16:colId xmlns:a16="http://schemas.microsoft.com/office/drawing/2014/main" val="1566616307"/>
                    </a:ext>
                  </a:extLst>
                </a:gridCol>
              </a:tblGrid>
              <a:tr h="480060">
                <a:tc>
                  <a:txBody>
                    <a:bodyPr/>
                    <a:lstStyle/>
                    <a:p>
                      <a:r>
                        <a:rPr lang="en-US" sz="1400" dirty="0"/>
                        <a:t>Source Code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Project Code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Expenditures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Pull Onto</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Display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3848412"/>
                  </a:ext>
                </a:extLst>
              </a:tr>
              <a:tr h="480060">
                <a:tc>
                  <a:txBody>
                    <a:bodyPr/>
                    <a:lstStyle/>
                    <a:p>
                      <a:r>
                        <a:rPr lang="en-US" sz="1400" dirty="0"/>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12210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i="0" dirty="0"/>
                        <a:t>K-12 special education costs paid with </a:t>
                      </a:r>
                      <a:r>
                        <a:rPr lang="en-US" sz="1400" i="0" kern="1200" dirty="0"/>
                        <a:t>local </a:t>
                      </a:r>
                      <a:r>
                        <a:rPr lang="en-US" sz="1400" i="0" dirty="0"/>
                        <a:t>funds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MOE Local Grid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Amounts by Function, Object, Project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4213235"/>
                  </a:ext>
                </a:extLst>
              </a:tr>
              <a:tr h="480060">
                <a:tc>
                  <a:txBody>
                    <a:bodyPr/>
                    <a:lstStyle/>
                    <a:p>
                      <a:r>
                        <a:rPr lang="en-US" sz="1400" dirty="0"/>
                        <a:t>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12810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ECSE costs paid with local funds</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MOE Local Grid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Amounts by Function, Object, Project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5186748"/>
                  </a:ext>
                </a:extLst>
              </a:tr>
            </a:tbl>
          </a:graphicData>
        </a:graphic>
      </p:graphicFrame>
      <p:graphicFrame>
        <p:nvGraphicFramePr>
          <p:cNvPr id="4" name="Diagram 3"/>
          <p:cNvGraphicFramePr/>
          <p:nvPr/>
        </p:nvGraphicFramePr>
        <p:xfrm>
          <a:off x="342900" y="228600"/>
          <a:ext cx="7064524" cy="2022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8890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PROPORTIONATE SHARE</a:t>
            </a:r>
          </a:p>
        </p:txBody>
      </p:sp>
      <p:sp>
        <p:nvSpPr>
          <p:cNvPr id="4" name="Text Placeholder 3"/>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789891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57150"/>
            <a:ext cx="8891086" cy="4953000"/>
          </a:xfrm>
          <a:prstGeom prst="rect">
            <a:avLst/>
          </a:prstGeom>
        </p:spPr>
      </p:pic>
    </p:spTree>
    <p:extLst>
      <p:ext uri="{BB962C8B-B14F-4D97-AF65-F5344CB8AC3E}">
        <p14:creationId xmlns:p14="http://schemas.microsoft.com/office/powerpoint/2010/main" val="4143858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408" t="36380" r="9910" b="19445"/>
          <a:stretch/>
        </p:blipFill>
        <p:spPr>
          <a:xfrm>
            <a:off x="457200" y="3105150"/>
            <a:ext cx="7315200" cy="1828800"/>
          </a:xfrm>
          <a:prstGeom prst="rect">
            <a:avLst/>
          </a:prstGeom>
        </p:spPr>
      </p:pic>
      <p:sp>
        <p:nvSpPr>
          <p:cNvPr id="5" name="Rectangle 4"/>
          <p:cNvSpPr/>
          <p:nvPr/>
        </p:nvSpPr>
        <p:spPr>
          <a:xfrm>
            <a:off x="4038600" y="4095750"/>
            <a:ext cx="990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3"/>
          <a:srcRect l="10075" t="33260" r="10077" b="22976"/>
          <a:stretch/>
        </p:blipFill>
        <p:spPr>
          <a:xfrm>
            <a:off x="381000" y="438150"/>
            <a:ext cx="7620000" cy="2506579"/>
          </a:xfrm>
          <a:prstGeom prst="rect">
            <a:avLst/>
          </a:prstGeom>
        </p:spPr>
      </p:pic>
    </p:spTree>
    <p:extLst>
      <p:ext uri="{BB962C8B-B14F-4D97-AF65-F5344CB8AC3E}">
        <p14:creationId xmlns:p14="http://schemas.microsoft.com/office/powerpoint/2010/main" val="121109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7082" t="27127" r="8808" b="16809"/>
          <a:stretch/>
        </p:blipFill>
        <p:spPr>
          <a:xfrm>
            <a:off x="152399" y="209550"/>
            <a:ext cx="8873613" cy="2895600"/>
          </a:xfrm>
          <a:prstGeom prst="rect">
            <a:avLst/>
          </a:prstGeom>
        </p:spPr>
      </p:pic>
      <p:sp>
        <p:nvSpPr>
          <p:cNvPr id="4" name="Rectangle 3"/>
          <p:cNvSpPr/>
          <p:nvPr/>
        </p:nvSpPr>
        <p:spPr>
          <a:xfrm>
            <a:off x="228600" y="1352550"/>
            <a:ext cx="39624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810000" y="1504950"/>
            <a:ext cx="380999"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810000" y="1657350"/>
            <a:ext cx="38356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408511" y="2876550"/>
            <a:ext cx="782488"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534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173" y="895350"/>
            <a:ext cx="8721564" cy="2590800"/>
          </a:xfrm>
          <a:prstGeom prst="rect">
            <a:avLst/>
          </a:prstGeom>
        </p:spPr>
      </p:pic>
      <p:pic>
        <p:nvPicPr>
          <p:cNvPr id="3" name="Picture 2"/>
          <p:cNvPicPr>
            <a:picLocks noChangeAspect="1"/>
          </p:cNvPicPr>
          <p:nvPr/>
        </p:nvPicPr>
        <p:blipFill rotWithShape="1">
          <a:blip r:embed="rId3"/>
          <a:srcRect l="7642" t="52102" r="8300" b="30531"/>
          <a:stretch/>
        </p:blipFill>
        <p:spPr>
          <a:xfrm>
            <a:off x="152400" y="3714750"/>
            <a:ext cx="8801111" cy="457201"/>
          </a:xfrm>
          <a:prstGeom prst="rect">
            <a:avLst/>
          </a:prstGeom>
        </p:spPr>
      </p:pic>
      <p:sp>
        <p:nvSpPr>
          <p:cNvPr id="4" name="Rectangle 3"/>
          <p:cNvSpPr/>
          <p:nvPr/>
        </p:nvSpPr>
        <p:spPr>
          <a:xfrm>
            <a:off x="4800600" y="3790950"/>
            <a:ext cx="838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p:nvPr/>
        </p:nvCxnSpPr>
        <p:spPr>
          <a:xfrm flipH="1" flipV="1">
            <a:off x="3467100" y="1657350"/>
            <a:ext cx="1638300" cy="205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622792" y="3792391"/>
            <a:ext cx="701808"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flipH="1" flipV="1">
            <a:off x="4343400" y="1657350"/>
            <a:ext cx="1600200" cy="205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285000" y="3752850"/>
            <a:ext cx="701808"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8589800" y="1657350"/>
            <a:ext cx="20800" cy="2057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 y="411718"/>
            <a:ext cx="5410200" cy="369332"/>
          </a:xfrm>
          <a:prstGeom prst="rect">
            <a:avLst/>
          </a:prstGeom>
          <a:noFill/>
        </p:spPr>
        <p:txBody>
          <a:bodyPr wrap="square" rtlCol="0">
            <a:spAutoFit/>
          </a:bodyPr>
          <a:lstStyle/>
          <a:p>
            <a:r>
              <a:rPr lang="en-US" dirty="0"/>
              <a:t>2018-2019 FER Grid – IDEA Part B Federal Entitlement </a:t>
            </a:r>
          </a:p>
        </p:txBody>
      </p:sp>
    </p:spTree>
    <p:extLst>
      <p:ext uri="{BB962C8B-B14F-4D97-AF65-F5344CB8AC3E}">
        <p14:creationId xmlns:p14="http://schemas.microsoft.com/office/powerpoint/2010/main" val="54225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903" t="33575" r="9698" b="18461"/>
          <a:stretch/>
        </p:blipFill>
        <p:spPr>
          <a:xfrm>
            <a:off x="304800" y="133350"/>
            <a:ext cx="8534400" cy="2667000"/>
          </a:xfrm>
          <a:prstGeom prst="rect">
            <a:avLst/>
          </a:prstGeom>
        </p:spPr>
      </p:pic>
      <p:pic>
        <p:nvPicPr>
          <p:cNvPr id="3" name="Picture 2"/>
          <p:cNvPicPr>
            <a:picLocks noChangeAspect="1"/>
          </p:cNvPicPr>
          <p:nvPr/>
        </p:nvPicPr>
        <p:blipFill rotWithShape="1">
          <a:blip r:embed="rId3"/>
          <a:srcRect l="5748" t="55033" r="8046" b="31209"/>
          <a:stretch/>
        </p:blipFill>
        <p:spPr>
          <a:xfrm>
            <a:off x="152400" y="3638550"/>
            <a:ext cx="8581121" cy="343245"/>
          </a:xfrm>
          <a:prstGeom prst="rect">
            <a:avLst/>
          </a:prstGeom>
        </p:spPr>
      </p:pic>
      <p:sp>
        <p:nvSpPr>
          <p:cNvPr id="4" name="Rectangle 3"/>
          <p:cNvSpPr/>
          <p:nvPr/>
        </p:nvSpPr>
        <p:spPr>
          <a:xfrm>
            <a:off x="4023860" y="3600795"/>
            <a:ext cx="838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334000" y="3600795"/>
            <a:ext cx="838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229679" y="3589706"/>
            <a:ext cx="838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978958" y="3589706"/>
            <a:ext cx="838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flipH="1" flipV="1">
            <a:off x="2819400" y="1581150"/>
            <a:ext cx="1570720" cy="2019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0"/>
          </p:cNvCxnSpPr>
          <p:nvPr/>
        </p:nvCxnSpPr>
        <p:spPr>
          <a:xfrm flipH="1" flipV="1">
            <a:off x="4694022" y="1581150"/>
            <a:ext cx="1059078" cy="2019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486400" y="1581150"/>
            <a:ext cx="1162379" cy="1995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229600" y="1581150"/>
            <a:ext cx="0" cy="2019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307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195" t="43574" r="16240" b="32779"/>
          <a:stretch/>
        </p:blipFill>
        <p:spPr>
          <a:xfrm>
            <a:off x="381000" y="971550"/>
            <a:ext cx="8096243" cy="1752600"/>
          </a:xfrm>
          <a:prstGeom prst="rect">
            <a:avLst/>
          </a:prstGeom>
        </p:spPr>
      </p:pic>
      <p:sp>
        <p:nvSpPr>
          <p:cNvPr id="3" name="Rectangle 2"/>
          <p:cNvSpPr/>
          <p:nvPr/>
        </p:nvSpPr>
        <p:spPr>
          <a:xfrm>
            <a:off x="7848600" y="971550"/>
            <a:ext cx="685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1305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445" t="24134" r="10853" b="13122"/>
          <a:stretch/>
        </p:blipFill>
        <p:spPr>
          <a:xfrm>
            <a:off x="228600" y="11504"/>
            <a:ext cx="6019800" cy="3639879"/>
          </a:xfrm>
          <a:prstGeom prst="rect">
            <a:avLst/>
          </a:prstGeom>
        </p:spPr>
      </p:pic>
      <p:pic>
        <p:nvPicPr>
          <p:cNvPr id="4" name="Picture 3"/>
          <p:cNvPicPr>
            <a:picLocks noChangeAspect="1"/>
          </p:cNvPicPr>
          <p:nvPr/>
        </p:nvPicPr>
        <p:blipFill>
          <a:blip r:embed="rId3"/>
          <a:stretch>
            <a:fillRect/>
          </a:stretch>
        </p:blipFill>
        <p:spPr>
          <a:xfrm>
            <a:off x="248449" y="3714749"/>
            <a:ext cx="8477250" cy="304800"/>
          </a:xfrm>
          <a:prstGeom prst="rect">
            <a:avLst/>
          </a:prstGeom>
        </p:spPr>
      </p:pic>
      <p:pic>
        <p:nvPicPr>
          <p:cNvPr id="5" name="Picture 4"/>
          <p:cNvPicPr>
            <a:picLocks noChangeAspect="1"/>
          </p:cNvPicPr>
          <p:nvPr/>
        </p:nvPicPr>
        <p:blipFill rotWithShape="1">
          <a:blip r:embed="rId4"/>
          <a:srcRect t="7035" b="1496"/>
          <a:stretch/>
        </p:blipFill>
        <p:spPr>
          <a:xfrm>
            <a:off x="386562" y="4019549"/>
            <a:ext cx="8339137" cy="990599"/>
          </a:xfrm>
          <a:prstGeom prst="rect">
            <a:avLst/>
          </a:prstGeom>
        </p:spPr>
      </p:pic>
      <p:sp>
        <p:nvSpPr>
          <p:cNvPr id="6" name="Rectangle 5"/>
          <p:cNvSpPr/>
          <p:nvPr/>
        </p:nvSpPr>
        <p:spPr>
          <a:xfrm>
            <a:off x="310363" y="3714750"/>
            <a:ext cx="8415336" cy="28686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10363" y="4001609"/>
            <a:ext cx="8415336" cy="13223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10363" y="4133848"/>
            <a:ext cx="8415336" cy="28294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10363" y="4416795"/>
            <a:ext cx="8415336" cy="31623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10363" y="4733028"/>
            <a:ext cx="8415336" cy="27712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095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MOE COMPLIANCE DETERMINATION</a:t>
            </a:r>
          </a:p>
        </p:txBody>
      </p:sp>
    </p:spTree>
    <p:extLst>
      <p:ext uri="{BB962C8B-B14F-4D97-AF65-F5344CB8AC3E}">
        <p14:creationId xmlns:p14="http://schemas.microsoft.com/office/powerpoint/2010/main" val="1754558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sz="quarter" idx="10"/>
          </p:nvPr>
        </p:nvSpPr>
        <p:spPr>
          <a:xfrm>
            <a:off x="304800" y="1262881"/>
            <a:ext cx="8610600" cy="3652019"/>
          </a:xfrm>
        </p:spPr>
        <p:txBody>
          <a:bodyPr>
            <a:noAutofit/>
          </a:bodyPr>
          <a:lstStyle/>
          <a:p>
            <a:pPr marL="0" indent="0">
              <a:buClr>
                <a:srgbClr val="55BF2F"/>
              </a:buClr>
              <a:buSzPct val="75000"/>
              <a:buNone/>
            </a:pPr>
            <a:r>
              <a:rPr lang="en-US" sz="2100" b="1" dirty="0">
                <a:solidFill>
                  <a:srgbClr val="439639"/>
                </a:solidFill>
                <a:latin typeface="Calibri" panose="020F0502020204030204" pitchFamily="34" charset="0"/>
              </a:rPr>
              <a:t>WHAT </a:t>
            </a:r>
          </a:p>
          <a:p>
            <a:pPr>
              <a:buClr>
                <a:srgbClr val="439639"/>
              </a:buClr>
              <a:buSzPct val="80000"/>
              <a:buFont typeface="Arial" panose="020B0604020202020204" pitchFamily="34" charset="0"/>
              <a:buChar char="•"/>
            </a:pPr>
            <a:r>
              <a:rPr lang="en-US" sz="2100" dirty="0">
                <a:solidFill>
                  <a:schemeClr val="tx2"/>
                </a:solidFill>
                <a:cs typeface="Calibri" pitchFamily="34" charset="0"/>
              </a:rPr>
              <a:t>To show the LEA has maintained the amount of state, local, and/or county (non-federal) it </a:t>
            </a:r>
            <a:r>
              <a:rPr lang="en-US" sz="2100" b="1" i="1" dirty="0">
                <a:solidFill>
                  <a:schemeClr val="tx2"/>
                </a:solidFill>
                <a:cs typeface="Calibri" pitchFamily="34" charset="0"/>
              </a:rPr>
              <a:t>spent</a:t>
            </a:r>
            <a:r>
              <a:rPr lang="en-US" sz="2100" dirty="0">
                <a:solidFill>
                  <a:schemeClr val="tx2"/>
                </a:solidFill>
                <a:cs typeface="Calibri" pitchFamily="34" charset="0"/>
              </a:rPr>
              <a:t> for the special education program</a:t>
            </a:r>
          </a:p>
          <a:p>
            <a:pPr>
              <a:buClr>
                <a:srgbClr val="439639"/>
              </a:buClr>
              <a:buSzPct val="80000"/>
              <a:buFont typeface="Arial" panose="020B0604020202020204" pitchFamily="34" charset="0"/>
              <a:buChar char="•"/>
            </a:pPr>
            <a:endParaRPr lang="en-US" sz="2100" dirty="0">
              <a:solidFill>
                <a:schemeClr val="tx2"/>
              </a:solidFill>
            </a:endParaRPr>
          </a:p>
          <a:p>
            <a:pPr>
              <a:buClr>
                <a:srgbClr val="439639"/>
              </a:buClr>
              <a:buSzPct val="80000"/>
              <a:buFont typeface="Arial" panose="020B0604020202020204" pitchFamily="34" charset="0"/>
              <a:buChar char="•"/>
            </a:pPr>
            <a:r>
              <a:rPr lang="en-US" sz="2100" dirty="0">
                <a:solidFill>
                  <a:schemeClr val="tx2"/>
                </a:solidFill>
              </a:rPr>
              <a:t>Non-federal funds spent in Current Year ≥ Expended Last FY Met MOE Compliance</a:t>
            </a:r>
          </a:p>
          <a:p>
            <a:pPr marL="342900" indent="-342900">
              <a:buClrTx/>
              <a:buSzPct val="80000"/>
              <a:buNone/>
            </a:pPr>
            <a:endParaRPr lang="en-US" sz="2100" u="sng" dirty="0">
              <a:solidFill>
                <a:schemeClr val="accent5">
                  <a:lumMod val="75000"/>
                </a:schemeClr>
              </a:solidFill>
              <a:latin typeface="+mj-lt"/>
              <a:cs typeface="Calibri" pitchFamily="34" charset="0"/>
            </a:endParaRPr>
          </a:p>
          <a:p>
            <a:pPr marL="342900" indent="-342900">
              <a:buClrTx/>
              <a:buSzPct val="80000"/>
              <a:buNone/>
            </a:pPr>
            <a:r>
              <a:rPr lang="en-US" sz="2100" b="1" dirty="0">
                <a:solidFill>
                  <a:srgbClr val="439639"/>
                </a:solidFill>
                <a:latin typeface="Calibri" panose="020F0502020204030204" pitchFamily="34" charset="0"/>
              </a:rPr>
              <a:t>SIGNIFICANCE</a:t>
            </a:r>
            <a:endParaRPr lang="en-US" sz="2100" u="sng" dirty="0">
              <a:solidFill>
                <a:srgbClr val="55BF2F"/>
              </a:solidFill>
              <a:latin typeface="+mj-lt"/>
              <a:cs typeface="Calibri" pitchFamily="34" charset="0"/>
            </a:endParaRPr>
          </a:p>
          <a:p>
            <a:pPr>
              <a:buClr>
                <a:srgbClr val="439639"/>
              </a:buClr>
              <a:buSzPct val="75000"/>
              <a:buFont typeface="Arial" panose="020B0604020202020204" pitchFamily="34" charset="0"/>
              <a:buChar char="•"/>
            </a:pPr>
            <a:r>
              <a:rPr lang="en-US" sz="2100" dirty="0">
                <a:solidFill>
                  <a:schemeClr val="tx2"/>
                </a:solidFill>
              </a:rPr>
              <a:t>Failure requires the LEA to pay back state, local and/or county funds</a:t>
            </a:r>
          </a:p>
        </p:txBody>
      </p:sp>
      <p:graphicFrame>
        <p:nvGraphicFramePr>
          <p:cNvPr id="4" name="Diagram 3"/>
          <p:cNvGraphicFramePr/>
          <p:nvPr/>
        </p:nvGraphicFramePr>
        <p:xfrm>
          <a:off x="1143000" y="0"/>
          <a:ext cx="6858000" cy="1085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28600" y="620368"/>
            <a:ext cx="6349562" cy="553998"/>
          </a:xfrm>
          <a:prstGeom prst="rect">
            <a:avLst/>
          </a:prstGeom>
          <a:noFill/>
        </p:spPr>
        <p:txBody>
          <a:bodyPr wrap="square" rtlCol="0">
            <a:spAutoFit/>
          </a:bodyPr>
          <a:lstStyle/>
          <a:p>
            <a:r>
              <a:rPr lang="en-US" sz="3000" b="1" dirty="0">
                <a:solidFill>
                  <a:schemeClr val="tx2"/>
                </a:solidFill>
                <a:latin typeface="Calibri" pitchFamily="34" charset="0"/>
                <a:ea typeface="+mj-ea"/>
                <a:cs typeface="+mj-cs"/>
              </a:rPr>
              <a:t>MOE COMPLIANCE REQUIREMENT</a:t>
            </a:r>
          </a:p>
        </p:txBody>
      </p:sp>
    </p:spTree>
    <p:extLst>
      <p:ext uri="{BB962C8B-B14F-4D97-AF65-F5344CB8AC3E}">
        <p14:creationId xmlns:p14="http://schemas.microsoft.com/office/powerpoint/2010/main" val="11879862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sz="quarter" idx="10"/>
          </p:nvPr>
        </p:nvSpPr>
        <p:spPr>
          <a:xfrm>
            <a:off x="228600" y="1405661"/>
            <a:ext cx="8610600" cy="3314700"/>
          </a:xfrm>
        </p:spPr>
        <p:txBody>
          <a:bodyPr>
            <a:normAutofit fontScale="25000" lnSpcReduction="20000"/>
          </a:bodyPr>
          <a:lstStyle/>
          <a:p>
            <a:pPr marL="0" indent="0">
              <a:spcBef>
                <a:spcPts val="576"/>
              </a:spcBef>
              <a:spcAft>
                <a:spcPts val="0"/>
              </a:spcAft>
              <a:buClr>
                <a:schemeClr val="accent6">
                  <a:lumMod val="75000"/>
                </a:schemeClr>
              </a:buClr>
              <a:buNone/>
            </a:pPr>
            <a:r>
              <a:rPr lang="en-US" sz="8400" dirty="0">
                <a:solidFill>
                  <a:schemeClr val="tx2"/>
                </a:solidFill>
                <a:latin typeface="Calibri" pitchFamily="34" charset="0"/>
                <a:cs typeface="Calibri" pitchFamily="34" charset="0"/>
              </a:rPr>
              <a:t>LEAs must meet MOE by one of the following methods:</a:t>
            </a:r>
          </a:p>
          <a:p>
            <a:pPr marL="342900" indent="-208360" defTabSz="434579">
              <a:lnSpc>
                <a:spcPct val="160000"/>
              </a:lnSpc>
              <a:spcBef>
                <a:spcPts val="576"/>
              </a:spcBef>
              <a:buClr>
                <a:srgbClr val="439639"/>
              </a:buClr>
              <a:buSzPct val="80000"/>
              <a:buFont typeface="Arial" panose="020B0604020202020204" pitchFamily="34" charset="0"/>
              <a:buChar char="•"/>
            </a:pPr>
            <a:r>
              <a:rPr lang="en-US" sz="8400" dirty="0">
                <a:solidFill>
                  <a:srgbClr val="339933"/>
                </a:solidFill>
                <a:latin typeface="Calibri" pitchFamily="34" charset="0"/>
                <a:cs typeface="Calibri" pitchFamily="34" charset="0"/>
              </a:rPr>
              <a:t>Total Local Funds (Including County) Only  </a:t>
            </a:r>
          </a:p>
          <a:p>
            <a:pPr marL="342900" indent="-208360" defTabSz="434579">
              <a:lnSpc>
                <a:spcPct val="160000"/>
              </a:lnSpc>
              <a:spcBef>
                <a:spcPts val="576"/>
              </a:spcBef>
              <a:buClr>
                <a:srgbClr val="439639"/>
              </a:buClr>
              <a:buSzPct val="80000"/>
              <a:buFont typeface="Arial" panose="020B0604020202020204" pitchFamily="34" charset="0"/>
              <a:buChar char="•"/>
            </a:pPr>
            <a:r>
              <a:rPr lang="en-US" sz="8400" dirty="0">
                <a:solidFill>
                  <a:srgbClr val="339933"/>
                </a:solidFill>
                <a:latin typeface="Calibri" pitchFamily="34" charset="0"/>
                <a:cs typeface="Calibri" pitchFamily="34" charset="0"/>
              </a:rPr>
              <a:t>Per Child Local Funds (Including County) Only</a:t>
            </a:r>
          </a:p>
          <a:p>
            <a:pPr marL="342900" indent="-208360" defTabSz="434579">
              <a:lnSpc>
                <a:spcPct val="160000"/>
              </a:lnSpc>
              <a:spcBef>
                <a:spcPts val="576"/>
              </a:spcBef>
              <a:buClr>
                <a:srgbClr val="439639"/>
              </a:buClr>
              <a:buSzPct val="80000"/>
              <a:buFont typeface="Arial" panose="020B0604020202020204" pitchFamily="34" charset="0"/>
              <a:buChar char="•"/>
            </a:pPr>
            <a:r>
              <a:rPr lang="en-US" sz="8400" dirty="0">
                <a:solidFill>
                  <a:srgbClr val="339933"/>
                </a:solidFill>
                <a:latin typeface="Calibri" pitchFamily="34" charset="0"/>
                <a:cs typeface="Calibri" pitchFamily="34" charset="0"/>
              </a:rPr>
              <a:t>Total Combination of State and Local (Including County) Funds</a:t>
            </a:r>
          </a:p>
          <a:p>
            <a:pPr marL="342900" indent="-208360" defTabSz="434579">
              <a:lnSpc>
                <a:spcPct val="160000"/>
              </a:lnSpc>
              <a:spcBef>
                <a:spcPts val="576"/>
              </a:spcBef>
              <a:buClr>
                <a:srgbClr val="439639"/>
              </a:buClr>
              <a:buSzPct val="80000"/>
              <a:buFont typeface="Arial" panose="020B0604020202020204" pitchFamily="34" charset="0"/>
              <a:buChar char="•"/>
            </a:pPr>
            <a:r>
              <a:rPr lang="en-US" sz="8400" dirty="0">
                <a:solidFill>
                  <a:srgbClr val="339933"/>
                </a:solidFill>
                <a:latin typeface="Calibri" pitchFamily="34" charset="0"/>
                <a:cs typeface="Calibri" pitchFamily="34" charset="0"/>
              </a:rPr>
              <a:t>Per Child Combination of State and Local (Including County) Funds</a:t>
            </a:r>
          </a:p>
          <a:p>
            <a:pPr marL="0" indent="2381" defTabSz="434579">
              <a:lnSpc>
                <a:spcPct val="120000"/>
              </a:lnSpc>
              <a:spcBef>
                <a:spcPts val="0"/>
              </a:spcBef>
              <a:buClr>
                <a:schemeClr val="tx1"/>
              </a:buClr>
              <a:buSzPct val="80000"/>
              <a:buNone/>
            </a:pPr>
            <a:endParaRPr lang="en-US" sz="8400" dirty="0">
              <a:latin typeface="Calibri" pitchFamily="34" charset="0"/>
              <a:cs typeface="Calibri" pitchFamily="34" charset="0"/>
            </a:endParaRPr>
          </a:p>
          <a:p>
            <a:pPr marL="0" indent="2381" defTabSz="434579">
              <a:lnSpc>
                <a:spcPct val="120000"/>
              </a:lnSpc>
              <a:spcBef>
                <a:spcPts val="0"/>
              </a:spcBef>
              <a:buClr>
                <a:schemeClr val="tx1"/>
              </a:buClr>
              <a:buSzPct val="80000"/>
              <a:buNone/>
            </a:pPr>
            <a:r>
              <a:rPr lang="en-US" sz="8400" dirty="0">
                <a:solidFill>
                  <a:schemeClr val="tx2"/>
                </a:solidFill>
                <a:latin typeface="Calibri" pitchFamily="34" charset="0"/>
                <a:cs typeface="Calibri" pitchFamily="34" charset="0"/>
              </a:rPr>
              <a:t>LEAs can change the method used to meet MOE from year to year.</a:t>
            </a:r>
          </a:p>
          <a:p>
            <a:pPr marL="0" indent="0">
              <a:buNone/>
            </a:pPr>
            <a:endParaRPr lang="en-US" dirty="0">
              <a:latin typeface="Bell MT" pitchFamily="18" charset="0"/>
            </a:endParaRPr>
          </a:p>
        </p:txBody>
      </p:sp>
      <p:sp>
        <p:nvSpPr>
          <p:cNvPr id="5" name="TextBox 4"/>
          <p:cNvSpPr txBox="1"/>
          <p:nvPr/>
        </p:nvSpPr>
        <p:spPr>
          <a:xfrm>
            <a:off x="228600" y="666750"/>
            <a:ext cx="6515100" cy="553998"/>
          </a:xfrm>
          <a:prstGeom prst="rect">
            <a:avLst/>
          </a:prstGeom>
          <a:noFill/>
        </p:spPr>
        <p:txBody>
          <a:bodyPr wrap="square" rtlCol="0">
            <a:spAutoFit/>
          </a:bodyPr>
          <a:lstStyle>
            <a:defPPr>
              <a:defRPr lang="en-US"/>
            </a:defPPr>
            <a:lvl1pPr algn="ctr">
              <a:defRPr sz="4400">
                <a:solidFill>
                  <a:schemeClr val="tx2"/>
                </a:solidFill>
                <a:latin typeface="+mj-lt"/>
              </a:defRPr>
            </a:lvl1pPr>
          </a:lstStyle>
          <a:p>
            <a:pPr algn="l"/>
            <a:r>
              <a:rPr lang="en-US" sz="3000" b="1" dirty="0">
                <a:latin typeface="Calibri" pitchFamily="34" charset="0"/>
                <a:ea typeface="+mj-ea"/>
                <a:cs typeface="+mj-cs"/>
              </a:rPr>
              <a:t>METHODS FOR MEETING MOE</a:t>
            </a:r>
          </a:p>
        </p:txBody>
      </p:sp>
    </p:spTree>
    <p:extLst>
      <p:ext uri="{BB962C8B-B14F-4D97-AF65-F5344CB8AC3E}">
        <p14:creationId xmlns:p14="http://schemas.microsoft.com/office/powerpoint/2010/main" val="1451941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28600" y="1276350"/>
            <a:ext cx="8763000" cy="3581400"/>
          </a:xfrm>
        </p:spPr>
        <p:txBody>
          <a:bodyPr/>
          <a:lstStyle/>
          <a:p>
            <a:pPr marL="0" indent="0">
              <a:buClr>
                <a:srgbClr val="3D9833"/>
              </a:buClr>
              <a:buSzPct val="75000"/>
              <a:buNone/>
            </a:pPr>
            <a:r>
              <a:rPr lang="en-US" sz="1600" dirty="0">
                <a:solidFill>
                  <a:schemeClr val="tx2"/>
                </a:solidFill>
                <a:latin typeface="Calibri" panose="020F0502020204030204" pitchFamily="34" charset="0"/>
              </a:rPr>
              <a:t>IDEA Part B federal funds that must be reserved and spent to provide special education services to parentally placed private, parochial, and home schooled children with disabilities ages 5-21 who have been evaluated and determined eligible for special education services. Homeschooled children with disabilities between ages 5-7 are also eligible for Proportionate Share services. </a:t>
            </a:r>
          </a:p>
          <a:p>
            <a:pPr marL="0" indent="0">
              <a:buClr>
                <a:srgbClr val="3D9833"/>
              </a:buClr>
              <a:buSzPct val="75000"/>
              <a:buNone/>
            </a:pPr>
            <a:endParaRPr lang="en-US" sz="1125" dirty="0">
              <a:solidFill>
                <a:schemeClr val="tx2"/>
              </a:solidFill>
              <a:latin typeface="Calibri" panose="020F0502020204030204" pitchFamily="34" charset="0"/>
            </a:endParaRPr>
          </a:p>
          <a:p>
            <a:pPr marL="0" indent="0">
              <a:buClr>
                <a:srgbClr val="3D9833"/>
              </a:buClr>
              <a:buSzPct val="75000"/>
              <a:buNone/>
            </a:pPr>
            <a:r>
              <a:rPr lang="en-US" sz="1600" dirty="0">
                <a:solidFill>
                  <a:schemeClr val="tx2"/>
                </a:solidFill>
                <a:latin typeface="Calibri" pitchFamily="34" charset="0"/>
              </a:rPr>
              <a:t>The LEA where a private, parochial, or home school is located is responsible for services.</a:t>
            </a:r>
          </a:p>
          <a:p>
            <a:pPr marL="0" indent="0">
              <a:buClr>
                <a:srgbClr val="3D9833"/>
              </a:buClr>
              <a:buSzPct val="75000"/>
              <a:buNone/>
            </a:pPr>
            <a:endParaRPr lang="en-US" sz="1125" dirty="0">
              <a:solidFill>
                <a:schemeClr val="tx2"/>
              </a:solidFill>
              <a:latin typeface="Calibri" panose="020F0502020204030204" pitchFamily="34" charset="0"/>
            </a:endParaRPr>
          </a:p>
          <a:p>
            <a:pPr marL="0" indent="0">
              <a:buClr>
                <a:srgbClr val="3D9833"/>
              </a:buClr>
              <a:buSzPct val="75000"/>
              <a:buNone/>
            </a:pPr>
            <a:r>
              <a:rPr lang="en-US" sz="1600" dirty="0">
                <a:solidFill>
                  <a:schemeClr val="tx2"/>
                </a:solidFill>
                <a:latin typeface="Calibri" panose="020F0502020204030204" pitchFamily="34" charset="0"/>
              </a:rPr>
              <a:t>If LEA is required to use federal funds for proportionate share, then must:</a:t>
            </a:r>
          </a:p>
          <a:p>
            <a:pPr>
              <a:buClr>
                <a:srgbClr val="3D9833"/>
              </a:buClr>
              <a:buFont typeface="Arial" panose="020B0604020202020204" pitchFamily="34" charset="0"/>
              <a:buChar char="•"/>
            </a:pPr>
            <a:r>
              <a:rPr lang="en-US" sz="1400" dirty="0">
                <a:solidFill>
                  <a:schemeClr val="tx2"/>
                </a:solidFill>
                <a:latin typeface="Calibri" panose="020F0502020204030204" pitchFamily="34" charset="0"/>
              </a:rPr>
              <a:t>Report </a:t>
            </a:r>
            <a:r>
              <a:rPr lang="en-US" sz="1400" u="sng" dirty="0">
                <a:solidFill>
                  <a:schemeClr val="tx2"/>
                </a:solidFill>
                <a:latin typeface="Calibri" panose="020F0502020204030204" pitchFamily="34" charset="0"/>
              </a:rPr>
              <a:t>eligible and served</a:t>
            </a:r>
            <a:r>
              <a:rPr lang="en-US" sz="1400" dirty="0">
                <a:solidFill>
                  <a:schemeClr val="tx2"/>
                </a:solidFill>
                <a:latin typeface="Calibri" panose="020F0502020204030204" pitchFamily="34" charset="0"/>
              </a:rPr>
              <a:t> private, parochial, and home schooled children in MOSIS with educational environment code 2100. Eligible children who are </a:t>
            </a:r>
            <a:r>
              <a:rPr lang="en-US" sz="1400" u="sng" dirty="0">
                <a:solidFill>
                  <a:schemeClr val="tx2"/>
                </a:solidFill>
                <a:latin typeface="Calibri" panose="020F0502020204030204" pitchFamily="34" charset="0"/>
              </a:rPr>
              <a:t>not served</a:t>
            </a:r>
            <a:r>
              <a:rPr lang="en-US" sz="1400" dirty="0">
                <a:solidFill>
                  <a:schemeClr val="tx2"/>
                </a:solidFill>
                <a:latin typeface="Calibri" panose="020F0502020204030204" pitchFamily="34" charset="0"/>
              </a:rPr>
              <a:t> are reported on the Part B FER Supporting Data page.</a:t>
            </a:r>
          </a:p>
          <a:p>
            <a:pPr>
              <a:buClr>
                <a:srgbClr val="3D9833"/>
              </a:buClr>
              <a:buFont typeface="Arial" panose="020B0604020202020204" pitchFamily="34" charset="0"/>
              <a:buChar char="•"/>
            </a:pPr>
            <a:r>
              <a:rPr lang="en-US" sz="1400" dirty="0">
                <a:solidFill>
                  <a:schemeClr val="tx2"/>
                </a:solidFill>
                <a:latin typeface="Calibri" panose="020F0502020204030204" pitchFamily="34" charset="0"/>
              </a:rPr>
              <a:t>Prorate expenditures based on logs/time spent with private, parochial, and home schooled children. </a:t>
            </a:r>
          </a:p>
          <a:p>
            <a:pPr>
              <a:buClr>
                <a:srgbClr val="3D9833"/>
              </a:buClr>
              <a:buFont typeface="Arial" panose="020B0604020202020204" pitchFamily="34" charset="0"/>
              <a:buChar char="•"/>
            </a:pPr>
            <a:r>
              <a:rPr lang="en-US" sz="1400" dirty="0">
                <a:solidFill>
                  <a:schemeClr val="tx2"/>
                </a:solidFill>
                <a:latin typeface="Calibri" panose="020F0502020204030204" pitchFamily="34" charset="0"/>
              </a:rPr>
              <a:t>Maintain time and effort documentation for staff paid with federal proportionate share funds.</a:t>
            </a:r>
          </a:p>
          <a:p>
            <a:pPr>
              <a:buClr>
                <a:srgbClr val="3D9833"/>
              </a:buClr>
              <a:buFont typeface="Arial" panose="020B0604020202020204" pitchFamily="34" charset="0"/>
              <a:buChar char="•"/>
            </a:pPr>
            <a:r>
              <a:rPr lang="en-US" sz="1400" dirty="0">
                <a:solidFill>
                  <a:schemeClr val="tx2"/>
                </a:solidFill>
                <a:latin typeface="Calibri" panose="020F0502020204030204" pitchFamily="34" charset="0"/>
              </a:rPr>
              <a:t>Track in general ledger by utilizing function code 1224 and/or 2557, source code 4, and project code 44100. </a:t>
            </a:r>
          </a:p>
        </p:txBody>
      </p:sp>
      <p:sp>
        <p:nvSpPr>
          <p:cNvPr id="2" name="Title 1"/>
          <p:cNvSpPr>
            <a:spLocks noGrp="1"/>
          </p:cNvSpPr>
          <p:nvPr>
            <p:ph type="title"/>
          </p:nvPr>
        </p:nvSpPr>
        <p:spPr>
          <a:xfrm>
            <a:off x="228600" y="590550"/>
            <a:ext cx="6629400" cy="800100"/>
          </a:xfrm>
        </p:spPr>
        <p:txBody>
          <a:bodyPr/>
          <a:lstStyle/>
          <a:p>
            <a:r>
              <a:rPr lang="en-US" dirty="0"/>
              <a:t>PROPORTIONATE SHARE</a:t>
            </a:r>
          </a:p>
        </p:txBody>
      </p:sp>
    </p:spTree>
    <p:extLst>
      <p:ext uri="{BB962C8B-B14F-4D97-AF65-F5344CB8AC3E}">
        <p14:creationId xmlns:p14="http://schemas.microsoft.com/office/powerpoint/2010/main" val="931676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2"/>
          <p:cNvSpPr>
            <a:spLocks noGrp="1"/>
          </p:cNvSpPr>
          <p:nvPr>
            <p:ph type="title"/>
          </p:nvPr>
        </p:nvSpPr>
        <p:spPr>
          <a:xfrm>
            <a:off x="2743200" y="631308"/>
            <a:ext cx="4286250" cy="600075"/>
          </a:xfrm>
        </p:spPr>
        <p:txBody>
          <a:bodyPr>
            <a:noAutofit/>
          </a:bodyPr>
          <a:lstStyle/>
          <a:p>
            <a:pPr eaLnBrk="1" hangingPunct="1"/>
            <a:r>
              <a:rPr lang="en-US" altLang="en-US" sz="1650" dirty="0">
                <a:solidFill>
                  <a:schemeClr val="bg1"/>
                </a:solidFill>
              </a:rPr>
              <a:t>CODING SPECIAL EDUCATION COSTS FOR MOE </a:t>
            </a:r>
          </a:p>
        </p:txBody>
      </p:sp>
      <p:graphicFrame>
        <p:nvGraphicFramePr>
          <p:cNvPr id="5" name="Diagram 4"/>
          <p:cNvGraphicFramePr/>
          <p:nvPr/>
        </p:nvGraphicFramePr>
        <p:xfrm>
          <a:off x="1257300" y="631308"/>
          <a:ext cx="6572250" cy="4340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6750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2"/>
          <p:cNvSpPr>
            <a:spLocks noGrp="1"/>
          </p:cNvSpPr>
          <p:nvPr>
            <p:ph type="title"/>
          </p:nvPr>
        </p:nvSpPr>
        <p:spPr>
          <a:xfrm>
            <a:off x="2743200" y="631308"/>
            <a:ext cx="4286250" cy="600075"/>
          </a:xfrm>
        </p:spPr>
        <p:txBody>
          <a:bodyPr>
            <a:noAutofit/>
          </a:bodyPr>
          <a:lstStyle/>
          <a:p>
            <a:pPr eaLnBrk="1" hangingPunct="1"/>
            <a:r>
              <a:rPr lang="en-US" altLang="en-US" sz="1650" dirty="0">
                <a:solidFill>
                  <a:schemeClr val="bg1"/>
                </a:solidFill>
              </a:rPr>
              <a:t>CODING SPECIAL EDUCATION COSTS FOR MOE </a:t>
            </a:r>
          </a:p>
        </p:txBody>
      </p:sp>
      <p:graphicFrame>
        <p:nvGraphicFramePr>
          <p:cNvPr id="5" name="Diagram 4"/>
          <p:cNvGraphicFramePr/>
          <p:nvPr/>
        </p:nvGraphicFramePr>
        <p:xfrm>
          <a:off x="304800" y="514350"/>
          <a:ext cx="86868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7545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42950"/>
            <a:ext cx="8839200" cy="800100"/>
          </a:xfrm>
        </p:spPr>
        <p:txBody>
          <a:bodyPr/>
          <a:lstStyle/>
          <a:p>
            <a:r>
              <a:rPr lang="en-US" dirty="0">
                <a:latin typeface="+mn-lt"/>
              </a:rPr>
              <a:t>MOE RED FLAGS – LARGE INCREASE TO LOCAL</a:t>
            </a:r>
          </a:p>
        </p:txBody>
      </p:sp>
      <p:pic>
        <p:nvPicPr>
          <p:cNvPr id="3" name="Picture 2"/>
          <p:cNvPicPr>
            <a:picLocks noChangeAspect="1"/>
          </p:cNvPicPr>
          <p:nvPr/>
        </p:nvPicPr>
        <p:blipFill>
          <a:blip r:embed="rId3"/>
          <a:stretch>
            <a:fillRect/>
          </a:stretch>
        </p:blipFill>
        <p:spPr>
          <a:xfrm>
            <a:off x="152400" y="1543050"/>
            <a:ext cx="8991600" cy="2857500"/>
          </a:xfrm>
          <a:prstGeom prst="rect">
            <a:avLst/>
          </a:prstGeom>
        </p:spPr>
      </p:pic>
    </p:spTree>
    <p:extLst>
      <p:ext uri="{BB962C8B-B14F-4D97-AF65-F5344CB8AC3E}">
        <p14:creationId xmlns:p14="http://schemas.microsoft.com/office/powerpoint/2010/main" val="441659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742950"/>
            <a:ext cx="8915399" cy="800100"/>
          </a:xfrm>
        </p:spPr>
        <p:txBody>
          <a:bodyPr>
            <a:normAutofit fontScale="90000"/>
          </a:bodyPr>
          <a:lstStyle/>
          <a:p>
            <a:r>
              <a:rPr lang="en-US" dirty="0">
                <a:latin typeface="+mn-lt"/>
              </a:rPr>
              <a:t>MOE RED FLAGS – LARGE LOCAL DECREASE &amp; NOT MET IN ANY METHOD</a:t>
            </a:r>
          </a:p>
        </p:txBody>
      </p:sp>
      <p:pic>
        <p:nvPicPr>
          <p:cNvPr id="3" name="Picture 2"/>
          <p:cNvPicPr>
            <a:picLocks noChangeAspect="1"/>
          </p:cNvPicPr>
          <p:nvPr/>
        </p:nvPicPr>
        <p:blipFill>
          <a:blip r:embed="rId3"/>
          <a:stretch>
            <a:fillRect/>
          </a:stretch>
        </p:blipFill>
        <p:spPr>
          <a:xfrm>
            <a:off x="76202" y="1543050"/>
            <a:ext cx="8991598" cy="2857500"/>
          </a:xfrm>
          <a:prstGeom prst="rect">
            <a:avLst/>
          </a:prstGeom>
        </p:spPr>
      </p:pic>
      <p:sp>
        <p:nvSpPr>
          <p:cNvPr id="4" name="Rectangle 3"/>
          <p:cNvSpPr/>
          <p:nvPr/>
        </p:nvSpPr>
        <p:spPr>
          <a:xfrm>
            <a:off x="4343400" y="3486150"/>
            <a:ext cx="11430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3736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742950"/>
            <a:ext cx="8915399" cy="800100"/>
          </a:xfrm>
        </p:spPr>
        <p:txBody>
          <a:bodyPr>
            <a:normAutofit/>
          </a:bodyPr>
          <a:lstStyle/>
          <a:p>
            <a:r>
              <a:rPr lang="en-US" dirty="0">
                <a:latin typeface="+mn-lt"/>
              </a:rPr>
              <a:t>MOE RED FLAGS – ONLY MEETING ON ZERO LOCAL</a:t>
            </a:r>
          </a:p>
        </p:txBody>
      </p:sp>
      <p:pic>
        <p:nvPicPr>
          <p:cNvPr id="4" name="Picture 3"/>
          <p:cNvPicPr>
            <a:picLocks noChangeAspect="1"/>
          </p:cNvPicPr>
          <p:nvPr/>
        </p:nvPicPr>
        <p:blipFill>
          <a:blip r:embed="rId3"/>
          <a:stretch>
            <a:fillRect/>
          </a:stretch>
        </p:blipFill>
        <p:spPr>
          <a:xfrm>
            <a:off x="76201" y="1428750"/>
            <a:ext cx="8991600" cy="3048000"/>
          </a:xfrm>
          <a:prstGeom prst="rect">
            <a:avLst/>
          </a:prstGeom>
        </p:spPr>
      </p:pic>
    </p:spTree>
    <p:extLst>
      <p:ext uri="{BB962C8B-B14F-4D97-AF65-F5344CB8AC3E}">
        <p14:creationId xmlns:p14="http://schemas.microsoft.com/office/powerpoint/2010/main" val="928708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ECSE FER</a:t>
            </a:r>
          </a:p>
        </p:txBody>
      </p:sp>
    </p:spTree>
    <p:extLst>
      <p:ext uri="{BB962C8B-B14F-4D97-AF65-F5344CB8AC3E}">
        <p14:creationId xmlns:p14="http://schemas.microsoft.com/office/powerpoint/2010/main" val="1678495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750" y="2571750"/>
          <a:ext cx="8543925" cy="1981200"/>
        </p:xfrm>
        <a:graphic>
          <a:graphicData uri="http://schemas.openxmlformats.org/drawingml/2006/table">
            <a:tbl>
              <a:tblPr firstRow="1" bandRow="1">
                <a:tableStyleId>{5C22544A-7EE6-4342-B048-85BDC9FD1C3A}</a:tableStyleId>
              </a:tblPr>
              <a:tblGrid>
                <a:gridCol w="704850">
                  <a:extLst>
                    <a:ext uri="{9D8B030D-6E8A-4147-A177-3AD203B41FA5}">
                      <a16:colId xmlns:a16="http://schemas.microsoft.com/office/drawing/2014/main" val="2889633651"/>
                    </a:ext>
                  </a:extLst>
                </a:gridCol>
                <a:gridCol w="685800">
                  <a:extLst>
                    <a:ext uri="{9D8B030D-6E8A-4147-A177-3AD203B41FA5}">
                      <a16:colId xmlns:a16="http://schemas.microsoft.com/office/drawing/2014/main" val="943565023"/>
                    </a:ext>
                  </a:extLst>
                </a:gridCol>
                <a:gridCol w="3238500">
                  <a:extLst>
                    <a:ext uri="{9D8B030D-6E8A-4147-A177-3AD203B41FA5}">
                      <a16:colId xmlns:a16="http://schemas.microsoft.com/office/drawing/2014/main" val="1630281025"/>
                    </a:ext>
                  </a:extLst>
                </a:gridCol>
                <a:gridCol w="1943100">
                  <a:extLst>
                    <a:ext uri="{9D8B030D-6E8A-4147-A177-3AD203B41FA5}">
                      <a16:colId xmlns:a16="http://schemas.microsoft.com/office/drawing/2014/main" val="1325973587"/>
                    </a:ext>
                  </a:extLst>
                </a:gridCol>
                <a:gridCol w="1971675">
                  <a:extLst>
                    <a:ext uri="{9D8B030D-6E8A-4147-A177-3AD203B41FA5}">
                      <a16:colId xmlns:a16="http://schemas.microsoft.com/office/drawing/2014/main" val="1566616307"/>
                    </a:ext>
                  </a:extLst>
                </a:gridCol>
              </a:tblGrid>
              <a:tr h="480060">
                <a:tc>
                  <a:txBody>
                    <a:bodyPr/>
                    <a:lstStyle/>
                    <a:p>
                      <a:r>
                        <a:rPr lang="en-US" sz="1400" dirty="0"/>
                        <a:t>Source Code</a:t>
                      </a:r>
                    </a:p>
                  </a:txBody>
                  <a:tcPr marL="68580" marR="68580" marT="34290" marB="34290"/>
                </a:tc>
                <a:tc>
                  <a:txBody>
                    <a:bodyPr/>
                    <a:lstStyle/>
                    <a:p>
                      <a:r>
                        <a:rPr lang="en-US" sz="1400" dirty="0"/>
                        <a:t>Project Code</a:t>
                      </a:r>
                    </a:p>
                  </a:txBody>
                  <a:tcPr marL="68580" marR="68580" marT="34290" marB="34290"/>
                </a:tc>
                <a:tc>
                  <a:txBody>
                    <a:bodyPr/>
                    <a:lstStyle/>
                    <a:p>
                      <a:r>
                        <a:rPr lang="en-US" sz="1400" dirty="0"/>
                        <a:t>Expenditures</a:t>
                      </a:r>
                    </a:p>
                  </a:txBody>
                  <a:tcPr marL="68580" marR="68580" marT="34290" marB="34290"/>
                </a:tc>
                <a:tc>
                  <a:txBody>
                    <a:bodyPr/>
                    <a:lstStyle/>
                    <a:p>
                      <a:r>
                        <a:rPr lang="en-US" sz="1400" dirty="0"/>
                        <a:t>Pull Onto</a:t>
                      </a:r>
                    </a:p>
                  </a:txBody>
                  <a:tcPr marL="68580" marR="68580" marT="34290" marB="34290"/>
                </a:tc>
                <a:tc>
                  <a:txBody>
                    <a:bodyPr/>
                    <a:lstStyle/>
                    <a:p>
                      <a:r>
                        <a:rPr lang="en-US" sz="1400" dirty="0"/>
                        <a:t>Display</a:t>
                      </a:r>
                    </a:p>
                  </a:txBody>
                  <a:tcPr marL="68580" marR="68580" marT="34290" marB="34290"/>
                </a:tc>
                <a:extLst>
                  <a:ext uri="{0D108BD9-81ED-4DB2-BD59-A6C34878D82A}">
                    <a16:rowId xmlns:a16="http://schemas.microsoft.com/office/drawing/2014/main" val="3053848412"/>
                  </a:ext>
                </a:extLst>
              </a:tr>
              <a:tr h="480060">
                <a:tc>
                  <a:txBody>
                    <a:bodyPr/>
                    <a:lstStyle/>
                    <a:p>
                      <a:r>
                        <a:rPr lang="en-US" sz="1400" dirty="0"/>
                        <a:t>1, 2, 3</a:t>
                      </a:r>
                    </a:p>
                  </a:txBody>
                  <a:tcPr marL="68580" marR="68580" marT="34290" marB="34290"/>
                </a:tc>
                <a:tc>
                  <a:txBody>
                    <a:bodyPr/>
                    <a:lstStyle/>
                    <a:p>
                      <a:r>
                        <a:rPr lang="en-US" sz="1400" dirty="0"/>
                        <a:t>12810</a:t>
                      </a:r>
                    </a:p>
                  </a:txBody>
                  <a:tcPr marL="68580" marR="68580" marT="34290" marB="34290"/>
                </a:tc>
                <a:tc>
                  <a:txBody>
                    <a:bodyPr/>
                    <a:lstStyle/>
                    <a:p>
                      <a:r>
                        <a:rPr lang="en-US" sz="1400" i="0" dirty="0"/>
                        <a:t>ECS</a:t>
                      </a:r>
                      <a:r>
                        <a:rPr lang="en-US" sz="1400" i="0" baseline="0" dirty="0"/>
                        <a:t>E </a:t>
                      </a:r>
                      <a:r>
                        <a:rPr lang="en-US" sz="1400" i="0" dirty="0"/>
                        <a:t>costs paid with </a:t>
                      </a:r>
                      <a:r>
                        <a:rPr lang="en-US" sz="1400" i="0" kern="1200" dirty="0"/>
                        <a:t>local, county, and state funds</a:t>
                      </a:r>
                      <a:endParaRPr lang="en-US" sz="1400" i="0" dirty="0"/>
                    </a:p>
                  </a:txBody>
                  <a:tcPr marL="68580" marR="68580" marT="34290" marB="34290"/>
                </a:tc>
                <a:tc>
                  <a:txBody>
                    <a:bodyPr/>
                    <a:lstStyle/>
                    <a:p>
                      <a:r>
                        <a:rPr lang="en-US" sz="1400" dirty="0"/>
                        <a:t>ECSE FER Grid</a:t>
                      </a:r>
                    </a:p>
                  </a:txBody>
                  <a:tcPr marL="68580" marR="68580" marT="34290" marB="34290"/>
                </a:tc>
                <a:tc>
                  <a:txBody>
                    <a:bodyPr/>
                    <a:lstStyle/>
                    <a:p>
                      <a:r>
                        <a:rPr lang="en-US" sz="1400" dirty="0"/>
                        <a:t>Amounts by Function, Object, Project</a:t>
                      </a:r>
                    </a:p>
                  </a:txBody>
                  <a:tcPr marL="68580" marR="68580" marT="34290" marB="34290"/>
                </a:tc>
                <a:extLst>
                  <a:ext uri="{0D108BD9-81ED-4DB2-BD59-A6C34878D82A}">
                    <a16:rowId xmlns:a16="http://schemas.microsoft.com/office/drawing/2014/main" val="3164213235"/>
                  </a:ext>
                </a:extLst>
              </a:tr>
              <a:tr h="480060">
                <a:tc>
                  <a:txBody>
                    <a:bodyPr/>
                    <a:lstStyle/>
                    <a:p>
                      <a:r>
                        <a:rPr lang="en-US" sz="1400" dirty="0"/>
                        <a:t>4</a:t>
                      </a:r>
                    </a:p>
                  </a:txBody>
                  <a:tcPr marL="68580" marR="68580" marT="34290" marB="34290"/>
                </a:tc>
                <a:tc>
                  <a:txBody>
                    <a:bodyPr/>
                    <a:lstStyle/>
                    <a:p>
                      <a:r>
                        <a:rPr lang="en-US" sz="1400" dirty="0"/>
                        <a:t>44200</a:t>
                      </a:r>
                    </a:p>
                  </a:txBody>
                  <a:tcPr marL="68580" marR="68580" marT="34290" marB="34290"/>
                </a:tc>
                <a:tc>
                  <a:txBody>
                    <a:bodyPr/>
                    <a:lstStyle/>
                    <a:p>
                      <a:r>
                        <a:rPr lang="en-US" sz="1400" baseline="0" dirty="0"/>
                        <a:t>ECSE costs paid with Federal IDEA ECSE 611 funds</a:t>
                      </a:r>
                      <a:endParaRPr lang="en-US" sz="1400" dirty="0"/>
                    </a:p>
                  </a:txBody>
                  <a:tcPr marL="68580" marR="68580" marT="34290" marB="34290"/>
                </a:tc>
                <a:tc>
                  <a:txBody>
                    <a:bodyPr/>
                    <a:lstStyle/>
                    <a:p>
                      <a:r>
                        <a:rPr lang="en-US" sz="1400" dirty="0"/>
                        <a:t>ECSE FER Grid</a:t>
                      </a:r>
                    </a:p>
                  </a:txBody>
                  <a:tcPr marL="68580" marR="68580" marT="34290" marB="34290"/>
                </a:tc>
                <a:tc>
                  <a:txBody>
                    <a:bodyPr/>
                    <a:lstStyle/>
                    <a:p>
                      <a:r>
                        <a:rPr lang="en-US" sz="1400" dirty="0"/>
                        <a:t>Amounts by Function, Object, Project</a:t>
                      </a:r>
                    </a:p>
                  </a:txBody>
                  <a:tcPr marL="68580" marR="68580" marT="34290" marB="34290"/>
                </a:tc>
                <a:extLst>
                  <a:ext uri="{0D108BD9-81ED-4DB2-BD59-A6C34878D82A}">
                    <a16:rowId xmlns:a16="http://schemas.microsoft.com/office/drawing/2014/main" val="725186748"/>
                  </a:ext>
                </a:extLst>
              </a:tr>
              <a:tr h="480060">
                <a:tc>
                  <a:txBody>
                    <a:bodyPr/>
                    <a:lstStyle/>
                    <a:p>
                      <a:r>
                        <a:rPr lang="en-US" sz="1400" dirty="0"/>
                        <a:t>4</a:t>
                      </a:r>
                    </a:p>
                  </a:txBody>
                  <a:tcPr marL="68580" marR="68580" marT="34290" marB="34290"/>
                </a:tc>
                <a:tc>
                  <a:txBody>
                    <a:bodyPr/>
                    <a:lstStyle/>
                    <a:p>
                      <a:r>
                        <a:rPr lang="en-US" sz="1400" dirty="0"/>
                        <a:t>44201</a:t>
                      </a:r>
                    </a:p>
                  </a:txBody>
                  <a:tcPr marL="68580" marR="68580" marT="34290" marB="34290"/>
                </a:tc>
                <a:tc>
                  <a:txBody>
                    <a:bodyPr/>
                    <a:lstStyle/>
                    <a:p>
                      <a:r>
                        <a:rPr lang="en-US" sz="1400" dirty="0"/>
                        <a:t>ECSE costs</a:t>
                      </a:r>
                      <a:r>
                        <a:rPr lang="en-US" sz="1400" baseline="0" dirty="0"/>
                        <a:t> paid with Federal IDEA ECSE 619 funds</a:t>
                      </a:r>
                      <a:endParaRPr lang="en-US" sz="1400" dirty="0"/>
                    </a:p>
                  </a:txBody>
                  <a:tcPr marL="68580" marR="68580" marT="34290" marB="34290"/>
                </a:tc>
                <a:tc>
                  <a:txBody>
                    <a:bodyPr/>
                    <a:lstStyle/>
                    <a:p>
                      <a:r>
                        <a:rPr lang="en-US" sz="1400" dirty="0"/>
                        <a:t>ECSE FER Grid</a:t>
                      </a:r>
                    </a:p>
                  </a:txBody>
                  <a:tcPr marL="68580" marR="68580" marT="34290" marB="34290"/>
                </a:tc>
                <a:tc>
                  <a:txBody>
                    <a:bodyPr/>
                    <a:lstStyle/>
                    <a:p>
                      <a:r>
                        <a:rPr lang="en-US" sz="1400" dirty="0"/>
                        <a:t>Amounts by Function, Object, Project</a:t>
                      </a:r>
                    </a:p>
                  </a:txBody>
                  <a:tcPr marL="68580" marR="68580" marT="34290" marB="34290"/>
                </a:tc>
                <a:extLst>
                  <a:ext uri="{0D108BD9-81ED-4DB2-BD59-A6C34878D82A}">
                    <a16:rowId xmlns:a16="http://schemas.microsoft.com/office/drawing/2014/main" val="2615561223"/>
                  </a:ext>
                </a:extLst>
              </a:tr>
            </a:tbl>
          </a:graphicData>
        </a:graphic>
      </p:graphicFrame>
      <p:graphicFrame>
        <p:nvGraphicFramePr>
          <p:cNvPr id="4" name="Diagram 3"/>
          <p:cNvGraphicFramePr/>
          <p:nvPr/>
        </p:nvGraphicFramePr>
        <p:xfrm>
          <a:off x="342900" y="228600"/>
          <a:ext cx="7064524" cy="2022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35756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FER FEDERAL ADJUSTMENTS</a:t>
            </a:r>
          </a:p>
        </p:txBody>
      </p:sp>
    </p:spTree>
    <p:extLst>
      <p:ext uri="{BB962C8B-B14F-4D97-AF65-F5344CB8AC3E}">
        <p14:creationId xmlns:p14="http://schemas.microsoft.com/office/powerpoint/2010/main" val="1188017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 y="1123950"/>
            <a:ext cx="8839200" cy="3171077"/>
          </a:xfrm>
        </p:spPr>
        <p:txBody>
          <a:bodyPr/>
          <a:lstStyle/>
          <a:p>
            <a:pPr>
              <a:buClr>
                <a:srgbClr val="3D9833"/>
              </a:buClr>
              <a:buSzPct val="75000"/>
              <a:buFont typeface="Arial" panose="020B0604020202020204" pitchFamily="34" charset="0"/>
              <a:buChar char="•"/>
            </a:pPr>
            <a:r>
              <a:rPr lang="en-US" sz="2000" dirty="0">
                <a:solidFill>
                  <a:schemeClr val="tx2"/>
                </a:solidFill>
                <a:latin typeface="Calibri" panose="020F0502020204030204" pitchFamily="34" charset="0"/>
              </a:rPr>
              <a:t>LEAs have 3 extra months (July, August, September) from the end of the fiscal year to continue to code expenditures and request funds </a:t>
            </a:r>
            <a:r>
              <a:rPr lang="en-US" sz="2000" u="sng" dirty="0">
                <a:solidFill>
                  <a:schemeClr val="tx2"/>
                </a:solidFill>
                <a:latin typeface="Calibri" panose="020F0502020204030204" pitchFamily="34" charset="0"/>
              </a:rPr>
              <a:t>for obligations made by June 30 </a:t>
            </a:r>
          </a:p>
          <a:p>
            <a:pPr>
              <a:buClr>
                <a:srgbClr val="3D9833"/>
              </a:buClr>
              <a:buSzPct val="75000"/>
              <a:buFont typeface="Arial" panose="020B0604020202020204" pitchFamily="34" charset="0"/>
              <a:buChar char="•"/>
            </a:pPr>
            <a:r>
              <a:rPr lang="en-US" sz="2000" dirty="0">
                <a:solidFill>
                  <a:schemeClr val="tx2"/>
                </a:solidFill>
                <a:latin typeface="Calibri" panose="020F0502020204030204" pitchFamily="34" charset="0"/>
              </a:rPr>
              <a:t>This creates overlapping grant cycles where </a:t>
            </a:r>
            <a:r>
              <a:rPr lang="en-US" sz="2000" dirty="0">
                <a:solidFill>
                  <a:srgbClr val="1F497D"/>
                </a:solidFill>
                <a:latin typeface="Calibri" panose="020F0502020204030204" pitchFamily="34" charset="0"/>
              </a:rPr>
              <a:t>the LEA is coding expenditures for 2 fiscal years of grants simultaneously in the same general ledger</a:t>
            </a:r>
          </a:p>
          <a:p>
            <a:pPr marL="0" indent="0">
              <a:buNone/>
            </a:pPr>
            <a:endParaRPr lang="en-US" dirty="0"/>
          </a:p>
        </p:txBody>
      </p:sp>
      <p:sp>
        <p:nvSpPr>
          <p:cNvPr id="3" name="Title 2"/>
          <p:cNvSpPr>
            <a:spLocks noGrp="1"/>
          </p:cNvSpPr>
          <p:nvPr>
            <p:ph type="title"/>
          </p:nvPr>
        </p:nvSpPr>
        <p:spPr>
          <a:xfrm>
            <a:off x="152400" y="547850"/>
            <a:ext cx="8839200" cy="800100"/>
          </a:xfrm>
        </p:spPr>
        <p:txBody>
          <a:bodyPr/>
          <a:lstStyle/>
          <a:p>
            <a:r>
              <a:rPr lang="en-US" dirty="0"/>
              <a:t>OVERLAPPING GRANT CYCLES</a:t>
            </a:r>
          </a:p>
        </p:txBody>
      </p:sp>
      <p:pic>
        <p:nvPicPr>
          <p:cNvPr id="4" name="Picture 3"/>
          <p:cNvPicPr>
            <a:picLocks noChangeAspect="1"/>
          </p:cNvPicPr>
          <p:nvPr/>
        </p:nvPicPr>
        <p:blipFill>
          <a:blip r:embed="rId2"/>
          <a:stretch>
            <a:fillRect/>
          </a:stretch>
        </p:blipFill>
        <p:spPr>
          <a:xfrm>
            <a:off x="2246115" y="2855646"/>
            <a:ext cx="4689348" cy="2215134"/>
          </a:xfrm>
          <a:prstGeom prst="rect">
            <a:avLst/>
          </a:prstGeom>
        </p:spPr>
      </p:pic>
      <p:sp>
        <p:nvSpPr>
          <p:cNvPr id="5" name="Rectangle 4"/>
          <p:cNvSpPr/>
          <p:nvPr/>
        </p:nvSpPr>
        <p:spPr>
          <a:xfrm>
            <a:off x="3352539" y="3593072"/>
            <a:ext cx="2476500" cy="10898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381000" y="4728381"/>
            <a:ext cx="2074926" cy="369332"/>
          </a:xfrm>
          <a:prstGeom prst="rect">
            <a:avLst/>
          </a:prstGeom>
          <a:noFill/>
        </p:spPr>
        <p:txBody>
          <a:bodyPr wrap="square" rtlCol="0">
            <a:spAutoFit/>
          </a:bodyPr>
          <a:lstStyle/>
          <a:p>
            <a:r>
              <a:rPr lang="en-US" dirty="0">
                <a:solidFill>
                  <a:srgbClr val="FF0000"/>
                </a:solidFill>
              </a:rPr>
              <a:t>PRIOR YEAR GRANT</a:t>
            </a:r>
          </a:p>
        </p:txBody>
      </p:sp>
      <p:sp>
        <p:nvSpPr>
          <p:cNvPr id="7" name="TextBox 6"/>
          <p:cNvSpPr txBox="1"/>
          <p:nvPr/>
        </p:nvSpPr>
        <p:spPr>
          <a:xfrm>
            <a:off x="6800369" y="3824597"/>
            <a:ext cx="2227326" cy="369332"/>
          </a:xfrm>
          <a:prstGeom prst="rect">
            <a:avLst/>
          </a:prstGeom>
          <a:noFill/>
        </p:spPr>
        <p:txBody>
          <a:bodyPr wrap="square" rtlCol="0">
            <a:spAutoFit/>
          </a:bodyPr>
          <a:lstStyle/>
          <a:p>
            <a:r>
              <a:rPr lang="en-US" dirty="0">
                <a:solidFill>
                  <a:srgbClr val="FF0000"/>
                </a:solidFill>
              </a:rPr>
              <a:t>NEW YEAR GRANT</a:t>
            </a:r>
          </a:p>
        </p:txBody>
      </p:sp>
    </p:spTree>
    <p:extLst>
      <p:ext uri="{BB962C8B-B14F-4D97-AF65-F5344CB8AC3E}">
        <p14:creationId xmlns:p14="http://schemas.microsoft.com/office/powerpoint/2010/main" val="2589457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304800" y="819150"/>
          <a:ext cx="8686800" cy="1381760"/>
        </p:xfrm>
        <a:graphic>
          <a:graphicData uri="http://schemas.openxmlformats.org/drawingml/2006/table">
            <a:tbl>
              <a:tblPr firstRow="1" bandRow="1">
                <a:tableStyleId>{5C22544A-7EE6-4342-B048-85BDC9FD1C3A}</a:tableStyleId>
              </a:tblPr>
              <a:tblGrid>
                <a:gridCol w="1210303">
                  <a:extLst>
                    <a:ext uri="{9D8B030D-6E8A-4147-A177-3AD203B41FA5}">
                      <a16:colId xmlns:a16="http://schemas.microsoft.com/office/drawing/2014/main" val="935922943"/>
                    </a:ext>
                  </a:extLst>
                </a:gridCol>
                <a:gridCol w="2599697">
                  <a:extLst>
                    <a:ext uri="{9D8B030D-6E8A-4147-A177-3AD203B41FA5}">
                      <a16:colId xmlns:a16="http://schemas.microsoft.com/office/drawing/2014/main" val="2594859308"/>
                    </a:ext>
                  </a:extLst>
                </a:gridCol>
                <a:gridCol w="2514600">
                  <a:extLst>
                    <a:ext uri="{9D8B030D-6E8A-4147-A177-3AD203B41FA5}">
                      <a16:colId xmlns:a16="http://schemas.microsoft.com/office/drawing/2014/main" val="2960795324"/>
                    </a:ext>
                  </a:extLst>
                </a:gridCol>
                <a:gridCol w="2362200">
                  <a:extLst>
                    <a:ext uri="{9D8B030D-6E8A-4147-A177-3AD203B41FA5}">
                      <a16:colId xmlns:a16="http://schemas.microsoft.com/office/drawing/2014/main" val="3605117508"/>
                    </a:ext>
                  </a:extLst>
                </a:gridCol>
              </a:tblGrid>
              <a:tr h="370840">
                <a:tc>
                  <a:txBody>
                    <a:bodyPr/>
                    <a:lstStyle/>
                    <a:p>
                      <a:r>
                        <a:rPr lang="en-US" dirty="0"/>
                        <a:t>GRANT</a:t>
                      </a:r>
                      <a:r>
                        <a:rPr lang="en-US" baseline="0" dirty="0"/>
                        <a:t> </a:t>
                      </a:r>
                      <a:r>
                        <a:rPr lang="en-US" dirty="0"/>
                        <a:t>FY</a:t>
                      </a:r>
                    </a:p>
                  </a:txBody>
                  <a:tcPr/>
                </a:tc>
                <a:tc>
                  <a:txBody>
                    <a:bodyPr/>
                    <a:lstStyle/>
                    <a:p>
                      <a:r>
                        <a:rPr lang="en-US" dirty="0"/>
                        <a:t>FIRST DAY TO OBLIGATE</a:t>
                      </a:r>
                      <a:r>
                        <a:rPr lang="en-US" baseline="0" dirty="0"/>
                        <a:t> FUNDS</a:t>
                      </a:r>
                      <a:endParaRPr lang="en-US" dirty="0"/>
                    </a:p>
                  </a:txBody>
                  <a:tcPr/>
                </a:tc>
                <a:tc>
                  <a:txBody>
                    <a:bodyPr/>
                    <a:lstStyle/>
                    <a:p>
                      <a:r>
                        <a:rPr lang="en-US" dirty="0"/>
                        <a:t>LAST DAY TO OBLIGTE</a:t>
                      </a:r>
                      <a:r>
                        <a:rPr lang="en-US" baseline="0" dirty="0"/>
                        <a:t> FUNDS</a:t>
                      </a:r>
                      <a:endParaRPr lang="en-US" dirty="0"/>
                    </a:p>
                  </a:txBody>
                  <a:tcPr/>
                </a:tc>
                <a:tc>
                  <a:txBody>
                    <a:bodyPr/>
                    <a:lstStyle/>
                    <a:p>
                      <a:r>
                        <a:rPr lang="en-US" dirty="0"/>
                        <a:t>LAST DAY TO LIQUIDATE FUNDS</a:t>
                      </a:r>
                    </a:p>
                  </a:txBody>
                  <a:tcPr/>
                </a:tc>
                <a:extLst>
                  <a:ext uri="{0D108BD9-81ED-4DB2-BD59-A6C34878D82A}">
                    <a16:rowId xmlns:a16="http://schemas.microsoft.com/office/drawing/2014/main" val="3478725905"/>
                  </a:ext>
                </a:extLst>
              </a:tr>
              <a:tr h="370840">
                <a:tc>
                  <a:txBody>
                    <a:bodyPr/>
                    <a:lstStyle/>
                    <a:p>
                      <a:r>
                        <a:rPr lang="en-US" dirty="0"/>
                        <a:t>FY19</a:t>
                      </a:r>
                    </a:p>
                  </a:txBody>
                  <a:tcPr/>
                </a:tc>
                <a:tc>
                  <a:txBody>
                    <a:bodyPr/>
                    <a:lstStyle/>
                    <a:p>
                      <a:r>
                        <a:rPr lang="en-US" dirty="0"/>
                        <a:t>July 1, 2018</a:t>
                      </a:r>
                    </a:p>
                  </a:txBody>
                  <a:tcPr/>
                </a:tc>
                <a:tc>
                  <a:txBody>
                    <a:bodyPr/>
                    <a:lstStyle/>
                    <a:p>
                      <a:r>
                        <a:rPr lang="en-US" dirty="0"/>
                        <a:t>June 30, 2019</a:t>
                      </a:r>
                    </a:p>
                  </a:txBody>
                  <a:tcPr/>
                </a:tc>
                <a:tc>
                  <a:txBody>
                    <a:bodyPr/>
                    <a:lstStyle/>
                    <a:p>
                      <a:r>
                        <a:rPr lang="en-US" dirty="0"/>
                        <a:t>September</a:t>
                      </a:r>
                      <a:r>
                        <a:rPr lang="en-US" baseline="0" dirty="0"/>
                        <a:t> 30, 2019</a:t>
                      </a:r>
                      <a:endParaRPr lang="en-US" dirty="0"/>
                    </a:p>
                  </a:txBody>
                  <a:tcPr/>
                </a:tc>
                <a:extLst>
                  <a:ext uri="{0D108BD9-81ED-4DB2-BD59-A6C34878D82A}">
                    <a16:rowId xmlns:a16="http://schemas.microsoft.com/office/drawing/2014/main" val="1577074108"/>
                  </a:ext>
                </a:extLst>
              </a:tr>
              <a:tr h="370840">
                <a:tc>
                  <a:txBody>
                    <a:bodyPr/>
                    <a:lstStyle/>
                    <a:p>
                      <a:r>
                        <a:rPr lang="en-US" dirty="0"/>
                        <a:t>FY20</a:t>
                      </a:r>
                    </a:p>
                  </a:txBody>
                  <a:tcPr/>
                </a:tc>
                <a:tc>
                  <a:txBody>
                    <a:bodyPr/>
                    <a:lstStyle/>
                    <a:p>
                      <a:r>
                        <a:rPr lang="en-US" dirty="0"/>
                        <a:t>July 1, 2019</a:t>
                      </a:r>
                    </a:p>
                  </a:txBody>
                  <a:tcPr/>
                </a:tc>
                <a:tc>
                  <a:txBody>
                    <a:bodyPr/>
                    <a:lstStyle/>
                    <a:p>
                      <a:r>
                        <a:rPr lang="en-US" dirty="0"/>
                        <a:t>June 30, 2020</a:t>
                      </a:r>
                    </a:p>
                  </a:txBody>
                  <a:tcPr/>
                </a:tc>
                <a:tc>
                  <a:txBody>
                    <a:bodyPr/>
                    <a:lstStyle/>
                    <a:p>
                      <a:r>
                        <a:rPr lang="en-US" dirty="0"/>
                        <a:t>September 30, 2020</a:t>
                      </a:r>
                    </a:p>
                  </a:txBody>
                  <a:tcPr/>
                </a:tc>
                <a:extLst>
                  <a:ext uri="{0D108BD9-81ED-4DB2-BD59-A6C34878D82A}">
                    <a16:rowId xmlns:a16="http://schemas.microsoft.com/office/drawing/2014/main" val="3788744998"/>
                  </a:ext>
                </a:extLst>
              </a:tr>
            </a:tbl>
          </a:graphicData>
        </a:graphic>
      </p:graphicFrame>
      <p:cxnSp>
        <p:nvCxnSpPr>
          <p:cNvPr id="14" name="Straight Connector 13"/>
          <p:cNvCxnSpPr/>
          <p:nvPr/>
        </p:nvCxnSpPr>
        <p:spPr>
          <a:xfrm>
            <a:off x="914400" y="2876550"/>
            <a:ext cx="7239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14400" y="2419350"/>
            <a:ext cx="1447800" cy="369332"/>
          </a:xfrm>
          <a:prstGeom prst="rect">
            <a:avLst/>
          </a:prstGeom>
          <a:noFill/>
        </p:spPr>
        <p:txBody>
          <a:bodyPr wrap="square" rtlCol="0">
            <a:spAutoFit/>
          </a:bodyPr>
          <a:lstStyle/>
          <a:p>
            <a:r>
              <a:rPr lang="en-US" dirty="0"/>
              <a:t>July, 2019</a:t>
            </a:r>
          </a:p>
        </p:txBody>
      </p:sp>
      <p:sp>
        <p:nvSpPr>
          <p:cNvPr id="16" name="TextBox 15"/>
          <p:cNvSpPr txBox="1"/>
          <p:nvPr/>
        </p:nvSpPr>
        <p:spPr>
          <a:xfrm>
            <a:off x="3771900" y="2419350"/>
            <a:ext cx="1447800" cy="369332"/>
          </a:xfrm>
          <a:prstGeom prst="rect">
            <a:avLst/>
          </a:prstGeom>
          <a:noFill/>
        </p:spPr>
        <p:txBody>
          <a:bodyPr wrap="square" rtlCol="0">
            <a:spAutoFit/>
          </a:bodyPr>
          <a:lstStyle/>
          <a:p>
            <a:r>
              <a:rPr lang="en-US" dirty="0"/>
              <a:t>August, 2019</a:t>
            </a:r>
          </a:p>
        </p:txBody>
      </p:sp>
      <p:sp>
        <p:nvSpPr>
          <p:cNvPr id="17" name="TextBox 16"/>
          <p:cNvSpPr txBox="1"/>
          <p:nvPr/>
        </p:nvSpPr>
        <p:spPr>
          <a:xfrm>
            <a:off x="6629400" y="2466309"/>
            <a:ext cx="1807886" cy="369332"/>
          </a:xfrm>
          <a:prstGeom prst="rect">
            <a:avLst/>
          </a:prstGeom>
          <a:noFill/>
        </p:spPr>
        <p:txBody>
          <a:bodyPr wrap="square" rtlCol="0">
            <a:spAutoFit/>
          </a:bodyPr>
          <a:lstStyle/>
          <a:p>
            <a:r>
              <a:rPr lang="en-US" dirty="0"/>
              <a:t>September, 2019</a:t>
            </a:r>
          </a:p>
        </p:txBody>
      </p:sp>
      <p:sp>
        <p:nvSpPr>
          <p:cNvPr id="18" name="Down Arrow 17"/>
          <p:cNvSpPr/>
          <p:nvPr/>
        </p:nvSpPr>
        <p:spPr>
          <a:xfrm>
            <a:off x="929640" y="3023855"/>
            <a:ext cx="914400" cy="614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own Arrow 18"/>
          <p:cNvSpPr/>
          <p:nvPr/>
        </p:nvSpPr>
        <p:spPr>
          <a:xfrm>
            <a:off x="4038600" y="3023855"/>
            <a:ext cx="914400" cy="614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own Arrow 19"/>
          <p:cNvSpPr/>
          <p:nvPr/>
        </p:nvSpPr>
        <p:spPr>
          <a:xfrm>
            <a:off x="7176516" y="3023855"/>
            <a:ext cx="914400" cy="6146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28600" y="3638550"/>
            <a:ext cx="2590800" cy="1169551"/>
          </a:xfrm>
          <a:prstGeom prst="rect">
            <a:avLst/>
          </a:prstGeom>
          <a:noFill/>
        </p:spPr>
        <p:txBody>
          <a:bodyPr wrap="square" rtlCol="0">
            <a:spAutoFit/>
          </a:bodyPr>
          <a:lstStyle/>
          <a:p>
            <a:r>
              <a:rPr lang="en-US" sz="1400" dirty="0"/>
              <a:t>Can spend FY19 funds that were obligated by June 30, 2019</a:t>
            </a:r>
          </a:p>
          <a:p>
            <a:endParaRPr lang="en-US" sz="1400" dirty="0"/>
          </a:p>
          <a:p>
            <a:r>
              <a:rPr lang="en-US" sz="1400" dirty="0"/>
              <a:t>Can spend FY20 funds for obligations after July 1, 2019</a:t>
            </a:r>
          </a:p>
        </p:txBody>
      </p:sp>
      <p:sp>
        <p:nvSpPr>
          <p:cNvPr id="22" name="TextBox 21"/>
          <p:cNvSpPr txBox="1"/>
          <p:nvPr/>
        </p:nvSpPr>
        <p:spPr>
          <a:xfrm>
            <a:off x="3352800" y="3657266"/>
            <a:ext cx="2590800" cy="1169551"/>
          </a:xfrm>
          <a:prstGeom prst="rect">
            <a:avLst/>
          </a:prstGeom>
          <a:noFill/>
        </p:spPr>
        <p:txBody>
          <a:bodyPr wrap="square" rtlCol="0">
            <a:spAutoFit/>
          </a:bodyPr>
          <a:lstStyle/>
          <a:p>
            <a:r>
              <a:rPr lang="en-US" sz="1400" dirty="0"/>
              <a:t>Can spend FY19 funds that were obligated by June 30, 2019</a:t>
            </a:r>
          </a:p>
          <a:p>
            <a:endParaRPr lang="en-US" sz="1400" dirty="0"/>
          </a:p>
          <a:p>
            <a:r>
              <a:rPr lang="en-US" sz="1400" dirty="0"/>
              <a:t>Can spend FY20 funds for obligations after July 1, 2019</a:t>
            </a:r>
          </a:p>
        </p:txBody>
      </p:sp>
      <p:sp>
        <p:nvSpPr>
          <p:cNvPr id="23" name="TextBox 22"/>
          <p:cNvSpPr txBox="1"/>
          <p:nvPr/>
        </p:nvSpPr>
        <p:spPr>
          <a:xfrm>
            <a:off x="6400800" y="3666172"/>
            <a:ext cx="2514600" cy="1169551"/>
          </a:xfrm>
          <a:prstGeom prst="rect">
            <a:avLst/>
          </a:prstGeom>
          <a:noFill/>
        </p:spPr>
        <p:txBody>
          <a:bodyPr wrap="square" rtlCol="0">
            <a:spAutoFit/>
          </a:bodyPr>
          <a:lstStyle/>
          <a:p>
            <a:r>
              <a:rPr lang="en-US" sz="1400" dirty="0"/>
              <a:t>Can spend FY19 funds that were obligated by June 30, 2019</a:t>
            </a:r>
          </a:p>
          <a:p>
            <a:endParaRPr lang="en-US" sz="1400" dirty="0"/>
          </a:p>
          <a:p>
            <a:r>
              <a:rPr lang="en-US" sz="1400" dirty="0"/>
              <a:t>Can spend FY20 funds for obligations after July 1, 2019</a:t>
            </a:r>
          </a:p>
        </p:txBody>
      </p:sp>
    </p:spTree>
    <p:extLst>
      <p:ext uri="{BB962C8B-B14F-4D97-AF65-F5344CB8AC3E}">
        <p14:creationId xmlns:p14="http://schemas.microsoft.com/office/powerpoint/2010/main" val="2181766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0628" y="451358"/>
            <a:ext cx="8839200" cy="800100"/>
          </a:xfrm>
        </p:spPr>
        <p:txBody>
          <a:bodyPr/>
          <a:lstStyle/>
          <a:p>
            <a:r>
              <a:rPr lang="en-US" dirty="0"/>
              <a:t>PROPORTIONATE SHARE PROCESS </a:t>
            </a:r>
          </a:p>
        </p:txBody>
      </p:sp>
      <p:graphicFrame>
        <p:nvGraphicFramePr>
          <p:cNvPr id="5" name="Content Placeholder 3"/>
          <p:cNvGraphicFramePr>
            <a:graphicFrameLocks noGrp="1"/>
          </p:cNvGraphicFramePr>
          <p:nvPr>
            <p:ph sz="quarter" idx="10"/>
          </p:nvPr>
        </p:nvGraphicFramePr>
        <p:xfrm>
          <a:off x="152400" y="1123950"/>
          <a:ext cx="88392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0626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2553344324"/>
              </p:ext>
            </p:extLst>
          </p:nvPr>
        </p:nvGraphicFramePr>
        <p:xfrm>
          <a:off x="144075" y="2103635"/>
          <a:ext cx="8847526" cy="2888779"/>
        </p:xfrm>
        <a:graphic>
          <a:graphicData uri="http://schemas.openxmlformats.org/drawingml/2006/table">
            <a:tbl>
              <a:tblPr firstRow="1" bandRow="1">
                <a:tableStyleId>{5C22544A-7EE6-4342-B048-85BDC9FD1C3A}</a:tableStyleId>
              </a:tblPr>
              <a:tblGrid>
                <a:gridCol w="1535519">
                  <a:extLst>
                    <a:ext uri="{9D8B030D-6E8A-4147-A177-3AD203B41FA5}">
                      <a16:colId xmlns:a16="http://schemas.microsoft.com/office/drawing/2014/main" val="2813209362"/>
                    </a:ext>
                  </a:extLst>
                </a:gridCol>
                <a:gridCol w="911206">
                  <a:extLst>
                    <a:ext uri="{9D8B030D-6E8A-4147-A177-3AD203B41FA5}">
                      <a16:colId xmlns:a16="http://schemas.microsoft.com/office/drawing/2014/main" val="849207005"/>
                    </a:ext>
                  </a:extLst>
                </a:gridCol>
                <a:gridCol w="1524000">
                  <a:extLst>
                    <a:ext uri="{9D8B030D-6E8A-4147-A177-3AD203B41FA5}">
                      <a16:colId xmlns:a16="http://schemas.microsoft.com/office/drawing/2014/main" val="4021903398"/>
                    </a:ext>
                  </a:extLst>
                </a:gridCol>
                <a:gridCol w="1074558">
                  <a:extLst>
                    <a:ext uri="{9D8B030D-6E8A-4147-A177-3AD203B41FA5}">
                      <a16:colId xmlns:a16="http://schemas.microsoft.com/office/drawing/2014/main" val="424464369"/>
                    </a:ext>
                  </a:extLst>
                </a:gridCol>
                <a:gridCol w="830442">
                  <a:extLst>
                    <a:ext uri="{9D8B030D-6E8A-4147-A177-3AD203B41FA5}">
                      <a16:colId xmlns:a16="http://schemas.microsoft.com/office/drawing/2014/main" val="402617721"/>
                    </a:ext>
                  </a:extLst>
                </a:gridCol>
                <a:gridCol w="1524000">
                  <a:extLst>
                    <a:ext uri="{9D8B030D-6E8A-4147-A177-3AD203B41FA5}">
                      <a16:colId xmlns:a16="http://schemas.microsoft.com/office/drawing/2014/main" val="599129534"/>
                    </a:ext>
                  </a:extLst>
                </a:gridCol>
                <a:gridCol w="685800">
                  <a:extLst>
                    <a:ext uri="{9D8B030D-6E8A-4147-A177-3AD203B41FA5}">
                      <a16:colId xmlns:a16="http://schemas.microsoft.com/office/drawing/2014/main" val="4048303528"/>
                    </a:ext>
                  </a:extLst>
                </a:gridCol>
                <a:gridCol w="762001">
                  <a:extLst>
                    <a:ext uri="{9D8B030D-6E8A-4147-A177-3AD203B41FA5}">
                      <a16:colId xmlns:a16="http://schemas.microsoft.com/office/drawing/2014/main" val="14326754"/>
                    </a:ext>
                  </a:extLst>
                </a:gridCol>
              </a:tblGrid>
              <a:tr h="671641">
                <a:tc>
                  <a:txBody>
                    <a:bodyPr/>
                    <a:lstStyle/>
                    <a:p>
                      <a:r>
                        <a:rPr lang="en-US" sz="1400" dirty="0"/>
                        <a:t>Federal Funds</a:t>
                      </a:r>
                      <a:r>
                        <a:rPr lang="en-US" sz="1400" baseline="0" dirty="0"/>
                        <a:t> Used</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Obligation</a:t>
                      </a:r>
                      <a:r>
                        <a:rPr lang="en-US" sz="1400" baseline="0" dirty="0"/>
                        <a:t> Year</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Costs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Date Paid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FER Y</a:t>
                      </a:r>
                      <a:r>
                        <a:rPr lang="en-US" sz="1400" baseline="0" dirty="0"/>
                        <a:t>ear Costs Reported</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General Ledger</a:t>
                      </a:r>
                      <a:r>
                        <a:rPr lang="en-US" sz="1400" baseline="0" dirty="0"/>
                        <a:t> and ASBR </a:t>
                      </a:r>
                      <a:r>
                        <a:rPr lang="en-US" sz="1400" dirty="0"/>
                        <a:t>Year </a:t>
                      </a:r>
                      <a:r>
                        <a:rPr lang="en-US" sz="1400" baseline="0" dirty="0"/>
                        <a:t>Cost Reported</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Source</a:t>
                      </a:r>
                      <a:r>
                        <a:rPr lang="en-US" sz="1400" baseline="0" dirty="0"/>
                        <a:t> Code</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Project Code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4037056"/>
                  </a:ext>
                </a:extLst>
              </a:tr>
              <a:tr h="873856">
                <a:tc>
                  <a:txBody>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rPr>
                        <a:t>Prior Year IDEA Entitlement Funds, Part B 611 IDEA</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FY19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i="0" dirty="0"/>
                        <a:t>K-12 public special education, prop share, and CEIS costs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July, Aug or Sept</a:t>
                      </a:r>
                      <a:r>
                        <a:rPr lang="en-US" sz="1400" baseline="0" dirty="0"/>
                        <a:t> </a:t>
                      </a:r>
                      <a:r>
                        <a:rPr lang="en-US" sz="1400" dirty="0"/>
                        <a:t>2019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FY19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FY20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44199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9933011"/>
                  </a:ext>
                </a:extLst>
              </a:tr>
              <a:tr h="671641">
                <a:tc>
                  <a:txBody>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rPr>
                        <a:t>Prior Year IDEA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ECSE 611</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FY19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t>ECSE costs</a:t>
                      </a:r>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July, Aug or Sept 2019</a:t>
                      </a:r>
                    </a:p>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FY19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FY20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44299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4964021"/>
                  </a:ext>
                </a:extLst>
              </a:tr>
              <a:tr h="549439">
                <a:tc>
                  <a:txBody>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rPr>
                        <a:t>Prior Year IDEA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ECSE 619</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FY19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ECSE costs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July, Aug or Sept</a:t>
                      </a:r>
                      <a:r>
                        <a:rPr lang="en-US" sz="1400" baseline="0" dirty="0"/>
                        <a:t> </a:t>
                      </a:r>
                      <a:r>
                        <a:rPr lang="en-US" sz="1400" dirty="0"/>
                        <a:t>2019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FY19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FY20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44298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275067"/>
                  </a:ext>
                </a:extLst>
              </a:tr>
            </a:tbl>
          </a:graphicData>
        </a:graphic>
      </p:graphicFrame>
      <p:sp>
        <p:nvSpPr>
          <p:cNvPr id="3" name="Title 2"/>
          <p:cNvSpPr>
            <a:spLocks noGrp="1"/>
          </p:cNvSpPr>
          <p:nvPr>
            <p:ph type="title"/>
          </p:nvPr>
        </p:nvSpPr>
        <p:spPr>
          <a:xfrm>
            <a:off x="152401" y="438150"/>
            <a:ext cx="8839200" cy="800100"/>
          </a:xfrm>
        </p:spPr>
        <p:txBody>
          <a:bodyPr/>
          <a:lstStyle/>
          <a:p>
            <a:r>
              <a:rPr lang="en-US" dirty="0">
                <a:latin typeface="+mn-lt"/>
              </a:rPr>
              <a:t>TRACKING GRANT FY COSTS SEPARATELY</a:t>
            </a:r>
          </a:p>
        </p:txBody>
      </p:sp>
      <p:sp>
        <p:nvSpPr>
          <p:cNvPr id="2" name="Rectangle 1"/>
          <p:cNvSpPr/>
          <p:nvPr/>
        </p:nvSpPr>
        <p:spPr>
          <a:xfrm>
            <a:off x="152400" y="1057195"/>
            <a:ext cx="8915400" cy="1046440"/>
          </a:xfrm>
          <a:prstGeom prst="rect">
            <a:avLst/>
          </a:prstGeom>
        </p:spPr>
        <p:txBody>
          <a:bodyPr wrap="square">
            <a:spAutoFit/>
          </a:bodyPr>
          <a:lstStyle/>
          <a:p>
            <a:pPr>
              <a:spcBef>
                <a:spcPts val="600"/>
              </a:spcBef>
              <a:buClr>
                <a:srgbClr val="3D9833"/>
              </a:buClr>
              <a:buSzPct val="75000"/>
            </a:pPr>
            <a:r>
              <a:rPr lang="en-US" sz="1600" dirty="0">
                <a:solidFill>
                  <a:srgbClr val="002060"/>
                </a:solidFill>
                <a:latin typeface="Calibri" panose="020F0502020204030204" pitchFamily="34" charset="0"/>
              </a:rPr>
              <a:t>If prior year federal grant funds are used to pay for a prior year cost in July, August, or September, the cost MUST be tracked separately in the new year general ledger.  </a:t>
            </a:r>
          </a:p>
          <a:p>
            <a:pPr>
              <a:spcBef>
                <a:spcPts val="600"/>
              </a:spcBef>
              <a:buClr>
                <a:srgbClr val="3D9833"/>
              </a:buClr>
              <a:buSzPct val="75000"/>
            </a:pPr>
            <a:endParaRPr lang="en-US" sz="400" dirty="0">
              <a:solidFill>
                <a:srgbClr val="002060"/>
              </a:solidFill>
              <a:latin typeface="Calibri" panose="020F0502020204030204" pitchFamily="34" charset="0"/>
            </a:endParaRPr>
          </a:p>
          <a:p>
            <a:pPr>
              <a:spcBef>
                <a:spcPts val="600"/>
              </a:spcBef>
              <a:buClr>
                <a:srgbClr val="3D9833"/>
              </a:buClr>
              <a:buSzPct val="75000"/>
            </a:pPr>
            <a:r>
              <a:rPr lang="en-US" sz="1600" dirty="0">
                <a:solidFill>
                  <a:srgbClr val="002060"/>
                </a:solidFill>
                <a:latin typeface="Calibri" panose="020F0502020204030204" pitchFamily="34" charset="0"/>
              </a:rPr>
              <a:t>Funds from a new grant (FY20) </a:t>
            </a:r>
            <a:r>
              <a:rPr lang="en-US" sz="1600" dirty="0">
                <a:solidFill>
                  <a:srgbClr val="FF0000"/>
                </a:solidFill>
                <a:latin typeface="Calibri" panose="020F0502020204030204" pitchFamily="34" charset="0"/>
              </a:rPr>
              <a:t>cannot</a:t>
            </a:r>
            <a:r>
              <a:rPr lang="en-US" sz="1600" dirty="0">
                <a:solidFill>
                  <a:srgbClr val="002060"/>
                </a:solidFill>
                <a:latin typeface="Calibri" panose="020F0502020204030204" pitchFamily="34" charset="0"/>
              </a:rPr>
              <a:t> be used for </a:t>
            </a:r>
            <a:r>
              <a:rPr lang="en-US" sz="1600" b="1" dirty="0">
                <a:solidFill>
                  <a:srgbClr val="002060"/>
                </a:solidFill>
                <a:latin typeface="Calibri" panose="020F0502020204030204" pitchFamily="34" charset="0"/>
              </a:rPr>
              <a:t>obligations </a:t>
            </a:r>
            <a:r>
              <a:rPr lang="en-US" sz="1600" dirty="0">
                <a:solidFill>
                  <a:srgbClr val="002060"/>
                </a:solidFill>
                <a:latin typeface="Calibri" panose="020F0502020204030204" pitchFamily="34" charset="0"/>
              </a:rPr>
              <a:t>that occurred in the previous grant (FY19).</a:t>
            </a:r>
          </a:p>
        </p:txBody>
      </p:sp>
    </p:spTree>
    <p:extLst>
      <p:ext uri="{BB962C8B-B14F-4D97-AF65-F5344CB8AC3E}">
        <p14:creationId xmlns:p14="http://schemas.microsoft.com/office/powerpoint/2010/main" val="1158869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723900"/>
            <a:ext cx="8839200" cy="800100"/>
          </a:xfrm>
        </p:spPr>
        <p:txBody>
          <a:bodyPr/>
          <a:lstStyle/>
          <a:p>
            <a:r>
              <a:rPr lang="en-US" dirty="0"/>
              <a:t>TRACKING GRANT FY COSTS SEPARATELY</a:t>
            </a:r>
          </a:p>
        </p:txBody>
      </p:sp>
      <p:sp>
        <p:nvSpPr>
          <p:cNvPr id="8" name="TextBox 7"/>
          <p:cNvSpPr txBox="1"/>
          <p:nvPr/>
        </p:nvSpPr>
        <p:spPr>
          <a:xfrm>
            <a:off x="762000" y="4019550"/>
            <a:ext cx="8153400" cy="615553"/>
          </a:xfrm>
          <a:prstGeom prst="rect">
            <a:avLst/>
          </a:prstGeom>
          <a:noFill/>
        </p:spPr>
        <p:txBody>
          <a:bodyPr wrap="square" rtlCol="0">
            <a:spAutoFit/>
          </a:bodyPr>
          <a:lstStyle/>
          <a:p>
            <a:r>
              <a:rPr lang="en-US" sz="1700" dirty="0">
                <a:solidFill>
                  <a:schemeClr val="tx2"/>
                </a:solidFill>
              </a:rPr>
              <a:t>IDEA Part B federal project code indicates which grant funds are paying the expenditure</a:t>
            </a:r>
          </a:p>
          <a:p>
            <a:pPr algn="ctr"/>
            <a:r>
              <a:rPr lang="en-US" sz="1700" dirty="0">
                <a:solidFill>
                  <a:schemeClr val="tx2"/>
                </a:solidFill>
              </a:rPr>
              <a:t>(44100=FY20, </a:t>
            </a:r>
            <a:r>
              <a:rPr lang="en-US" sz="1700" b="1" dirty="0">
                <a:solidFill>
                  <a:srgbClr val="FF0000"/>
                </a:solidFill>
              </a:rPr>
              <a:t>44199</a:t>
            </a:r>
            <a:r>
              <a:rPr lang="en-US" sz="1700" dirty="0">
                <a:solidFill>
                  <a:schemeClr val="tx2"/>
                </a:solidFill>
              </a:rPr>
              <a:t>=FY19) </a:t>
            </a:r>
          </a:p>
        </p:txBody>
      </p:sp>
      <p:pic>
        <p:nvPicPr>
          <p:cNvPr id="6" name="Picture 5"/>
          <p:cNvPicPr>
            <a:picLocks noChangeAspect="1"/>
          </p:cNvPicPr>
          <p:nvPr/>
        </p:nvPicPr>
        <p:blipFill>
          <a:blip r:embed="rId2"/>
          <a:stretch>
            <a:fillRect/>
          </a:stretch>
        </p:blipFill>
        <p:spPr>
          <a:xfrm>
            <a:off x="36506" y="1673883"/>
            <a:ext cx="9070989" cy="1795734"/>
          </a:xfrm>
          <a:prstGeom prst="rect">
            <a:avLst/>
          </a:prstGeom>
        </p:spPr>
      </p:pic>
    </p:spTree>
    <p:extLst>
      <p:ext uri="{BB962C8B-B14F-4D97-AF65-F5344CB8AC3E}">
        <p14:creationId xmlns:p14="http://schemas.microsoft.com/office/powerpoint/2010/main" val="3424118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a:spLocks noGrp="1"/>
          </p:cNvSpPr>
          <p:nvPr>
            <p:ph sz="quarter" idx="10"/>
          </p:nvPr>
        </p:nvSpPr>
        <p:spPr/>
        <p:txBody>
          <a:bodyPr/>
          <a:lstStyle/>
          <a:p>
            <a:pPr>
              <a:spcBef>
                <a:spcPts val="600"/>
              </a:spcBef>
              <a:buClr>
                <a:srgbClr val="3D9833"/>
              </a:buClr>
              <a:buFont typeface="Arial" panose="020B0604020202020204" pitchFamily="34" charset="0"/>
              <a:buChar char="•"/>
            </a:pPr>
            <a:r>
              <a:rPr lang="en-US" sz="2000" dirty="0">
                <a:solidFill>
                  <a:schemeClr val="tx2"/>
                </a:solidFill>
                <a:latin typeface="Calibri" panose="020F0502020204030204" pitchFamily="34" charset="0"/>
              </a:rPr>
              <a:t>June Payroll = FY19 General Ledger (coded as current year expenditure)</a:t>
            </a:r>
          </a:p>
          <a:p>
            <a:pPr>
              <a:spcBef>
                <a:spcPts val="600"/>
              </a:spcBef>
              <a:buClr>
                <a:srgbClr val="3D9833"/>
              </a:buClr>
              <a:buFont typeface="Arial" panose="020B0604020202020204" pitchFamily="34" charset="0"/>
              <a:buChar char="•"/>
            </a:pPr>
            <a:r>
              <a:rPr lang="en-US" sz="2000" dirty="0">
                <a:solidFill>
                  <a:schemeClr val="tx2"/>
                </a:solidFill>
                <a:latin typeface="Calibri" panose="020F0502020204030204" pitchFamily="34" charset="0"/>
              </a:rPr>
              <a:t>July Payroll = FY20 General Ledger (coded as prior year expenditure)</a:t>
            </a:r>
          </a:p>
          <a:p>
            <a:pPr>
              <a:spcBef>
                <a:spcPts val="600"/>
              </a:spcBef>
              <a:buClr>
                <a:srgbClr val="3D9833"/>
              </a:buClr>
              <a:buFont typeface="Arial" panose="020B0604020202020204" pitchFamily="34" charset="0"/>
              <a:buChar char="•"/>
            </a:pPr>
            <a:r>
              <a:rPr lang="en-US" sz="2000" dirty="0">
                <a:solidFill>
                  <a:schemeClr val="tx2"/>
                </a:solidFill>
                <a:latin typeface="Calibri" panose="020F0502020204030204" pitchFamily="34" charset="0"/>
              </a:rPr>
              <a:t>August Payroll = FY20 General Ledger (coded as prior year expenditure)</a:t>
            </a:r>
          </a:p>
          <a:p>
            <a:pPr marL="0" indent="0">
              <a:buNone/>
            </a:pPr>
            <a:endParaRPr lang="en-US" dirty="0"/>
          </a:p>
        </p:txBody>
      </p:sp>
      <p:sp>
        <p:nvSpPr>
          <p:cNvPr id="5" name="Title 2"/>
          <p:cNvSpPr>
            <a:spLocks noGrp="1"/>
          </p:cNvSpPr>
          <p:nvPr>
            <p:ph type="title"/>
          </p:nvPr>
        </p:nvSpPr>
        <p:spPr/>
        <p:txBody>
          <a:bodyPr>
            <a:normAutofit/>
          </a:bodyPr>
          <a:lstStyle/>
          <a:p>
            <a:r>
              <a:rPr lang="en-US" sz="3000" dirty="0"/>
              <a:t>SUMMER PAYROLL</a:t>
            </a:r>
          </a:p>
        </p:txBody>
      </p:sp>
      <p:pic>
        <p:nvPicPr>
          <p:cNvPr id="6" name="Picture 5"/>
          <p:cNvPicPr>
            <a:picLocks noChangeAspect="1"/>
          </p:cNvPicPr>
          <p:nvPr/>
        </p:nvPicPr>
        <p:blipFill rotWithShape="1">
          <a:blip r:embed="rId2"/>
          <a:srcRect t="34055"/>
          <a:stretch/>
        </p:blipFill>
        <p:spPr>
          <a:xfrm>
            <a:off x="132347" y="3028950"/>
            <a:ext cx="8972024" cy="1066800"/>
          </a:xfrm>
          <a:prstGeom prst="rect">
            <a:avLst/>
          </a:prstGeom>
        </p:spPr>
      </p:pic>
    </p:spTree>
    <p:extLst>
      <p:ext uri="{BB962C8B-B14F-4D97-AF65-F5344CB8AC3E}">
        <p14:creationId xmlns:p14="http://schemas.microsoft.com/office/powerpoint/2010/main" val="27494751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276350"/>
            <a:ext cx="8839200" cy="3314700"/>
          </a:xfrm>
        </p:spPr>
        <p:txBody>
          <a:bodyPr/>
          <a:lstStyle/>
          <a:p>
            <a:pPr>
              <a:spcBef>
                <a:spcPts val="0"/>
              </a:spcBef>
              <a:buClr>
                <a:srgbClr val="3D9833"/>
              </a:buClr>
              <a:buFont typeface="Arial" panose="020B0604020202020204" pitchFamily="34" charset="0"/>
              <a:buChar char="•"/>
            </a:pPr>
            <a:endParaRPr lang="en-US" sz="2000" dirty="0">
              <a:solidFill>
                <a:srgbClr val="004B8D"/>
              </a:solidFill>
              <a:latin typeface="Calibri" panose="020F0502020204030204" pitchFamily="34" charset="0"/>
            </a:endParaRPr>
          </a:p>
          <a:p>
            <a:pPr>
              <a:spcBef>
                <a:spcPts val="0"/>
              </a:spcBef>
              <a:buClr>
                <a:srgbClr val="3D9833"/>
              </a:buClr>
              <a:buFont typeface="Arial" panose="020B0604020202020204" pitchFamily="34" charset="0"/>
              <a:buChar char="•"/>
            </a:pPr>
            <a:r>
              <a:rPr lang="en-US" sz="2000" dirty="0">
                <a:solidFill>
                  <a:srgbClr val="004B8D"/>
                </a:solidFill>
                <a:latin typeface="Calibri" panose="020F0502020204030204" pitchFamily="34" charset="0"/>
              </a:rPr>
              <a:t>Use prior year (FY19) grant funds to pay (because cost was obligated by June 30)</a:t>
            </a:r>
          </a:p>
          <a:p>
            <a:pPr>
              <a:spcBef>
                <a:spcPts val="0"/>
              </a:spcBef>
              <a:buClr>
                <a:srgbClr val="3D9833"/>
              </a:buClr>
              <a:buFont typeface="Arial" panose="020B0604020202020204" pitchFamily="34" charset="0"/>
              <a:buChar char="•"/>
            </a:pPr>
            <a:endParaRPr lang="en-US" sz="2000" dirty="0">
              <a:solidFill>
                <a:srgbClr val="004B8D"/>
              </a:solidFill>
              <a:latin typeface="Calibri" panose="020F0502020204030204" pitchFamily="34" charset="0"/>
            </a:endParaRPr>
          </a:p>
          <a:p>
            <a:pPr>
              <a:spcBef>
                <a:spcPts val="0"/>
              </a:spcBef>
              <a:buClr>
                <a:srgbClr val="3D9833"/>
              </a:buClr>
              <a:buFont typeface="Arial" panose="020B0604020202020204" pitchFamily="34" charset="0"/>
              <a:buChar char="•"/>
            </a:pPr>
            <a:r>
              <a:rPr lang="en-US" sz="2000" dirty="0">
                <a:solidFill>
                  <a:srgbClr val="004B8D"/>
                </a:solidFill>
                <a:latin typeface="Calibri" panose="020F0502020204030204" pitchFamily="34" charset="0"/>
              </a:rPr>
              <a:t>OR, can use state funds to pay</a:t>
            </a:r>
          </a:p>
          <a:p>
            <a:pPr>
              <a:spcBef>
                <a:spcPts val="0"/>
              </a:spcBef>
              <a:buClr>
                <a:srgbClr val="3D9833"/>
              </a:buClr>
              <a:buFont typeface="Arial" panose="020B0604020202020204" pitchFamily="34" charset="0"/>
              <a:buChar char="•"/>
            </a:pPr>
            <a:endParaRPr lang="en-US" sz="2000" dirty="0">
              <a:solidFill>
                <a:srgbClr val="004B8D"/>
              </a:solidFill>
              <a:latin typeface="Calibri" panose="020F0502020204030204" pitchFamily="34" charset="0"/>
            </a:endParaRPr>
          </a:p>
          <a:p>
            <a:pPr>
              <a:spcBef>
                <a:spcPts val="0"/>
              </a:spcBef>
              <a:buClr>
                <a:srgbClr val="3D9833"/>
              </a:buClr>
              <a:buFont typeface="Arial" panose="020B0604020202020204" pitchFamily="34" charset="0"/>
              <a:buChar char="•"/>
            </a:pPr>
            <a:r>
              <a:rPr lang="en-US" sz="2000" dirty="0">
                <a:solidFill>
                  <a:srgbClr val="004B8D"/>
                </a:solidFill>
                <a:latin typeface="Calibri" panose="020F0502020204030204" pitchFamily="34" charset="0"/>
              </a:rPr>
              <a:t>OR, can use local funds to pay</a:t>
            </a:r>
          </a:p>
          <a:p>
            <a:pPr>
              <a:spcBef>
                <a:spcPts val="0"/>
              </a:spcBef>
              <a:buClr>
                <a:srgbClr val="3D9833"/>
              </a:buClr>
              <a:buFont typeface="Arial" panose="020B0604020202020204" pitchFamily="34" charset="0"/>
              <a:buChar char="•"/>
            </a:pPr>
            <a:endParaRPr lang="en-US" sz="2000" dirty="0">
              <a:solidFill>
                <a:srgbClr val="004B8D"/>
              </a:solidFill>
              <a:latin typeface="Calibri" panose="020F0502020204030204" pitchFamily="34" charset="0"/>
            </a:endParaRPr>
          </a:p>
          <a:p>
            <a:pPr>
              <a:spcBef>
                <a:spcPts val="0"/>
              </a:spcBef>
              <a:buClr>
                <a:srgbClr val="3D9833"/>
              </a:buClr>
              <a:buFont typeface="Arial" panose="020B0604020202020204" pitchFamily="34" charset="0"/>
              <a:buChar char="•"/>
            </a:pPr>
            <a:r>
              <a:rPr lang="en-US" sz="2000" dirty="0">
                <a:solidFill>
                  <a:srgbClr val="004B8D"/>
                </a:solidFill>
                <a:latin typeface="Calibri" panose="020F0502020204030204" pitchFamily="34" charset="0"/>
              </a:rPr>
              <a:t>OR, can use county funds to pay</a:t>
            </a:r>
          </a:p>
          <a:p>
            <a:pPr marL="0" indent="0">
              <a:buNone/>
            </a:pPr>
            <a:endParaRPr lang="en-US" sz="2000" dirty="0">
              <a:solidFill>
                <a:srgbClr val="004B8D"/>
              </a:solidFill>
              <a:latin typeface="Calibri" panose="020F0502020204030204" pitchFamily="34" charset="0"/>
            </a:endParaRPr>
          </a:p>
          <a:p>
            <a:pPr marL="0" indent="0">
              <a:buNone/>
            </a:pPr>
            <a:endParaRPr lang="en-US" sz="2000" b="1" dirty="0">
              <a:solidFill>
                <a:srgbClr val="FF0000"/>
              </a:solidFill>
              <a:latin typeface="Calibri" panose="020F0502020204030204" pitchFamily="34" charset="0"/>
            </a:endParaRPr>
          </a:p>
          <a:p>
            <a:endParaRPr lang="en-US" dirty="0"/>
          </a:p>
        </p:txBody>
      </p:sp>
      <p:sp>
        <p:nvSpPr>
          <p:cNvPr id="3" name="Title 2"/>
          <p:cNvSpPr>
            <a:spLocks noGrp="1"/>
          </p:cNvSpPr>
          <p:nvPr>
            <p:ph type="title"/>
          </p:nvPr>
        </p:nvSpPr>
        <p:spPr>
          <a:xfrm>
            <a:off x="228600" y="590550"/>
            <a:ext cx="8763000" cy="800100"/>
          </a:xfrm>
        </p:spPr>
        <p:txBody>
          <a:bodyPr/>
          <a:lstStyle/>
          <a:p>
            <a:r>
              <a:rPr lang="en-US" dirty="0"/>
              <a:t>FUNDING OPTIONS</a:t>
            </a:r>
          </a:p>
        </p:txBody>
      </p:sp>
      <p:sp>
        <p:nvSpPr>
          <p:cNvPr id="4" name="5-Point Star 3"/>
          <p:cNvSpPr/>
          <p:nvPr/>
        </p:nvSpPr>
        <p:spPr>
          <a:xfrm>
            <a:off x="3680652" y="2419350"/>
            <a:ext cx="914400" cy="914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295400" y="2076450"/>
            <a:ext cx="2600405" cy="1866900"/>
          </a:xfrm>
          <a:prstGeom prst="rect">
            <a:avLst/>
          </a:prstGeom>
          <a:noFill/>
          <a:ln>
            <a:solidFill>
              <a:srgbClr val="02C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456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022926944"/>
              </p:ext>
            </p:extLst>
          </p:nvPr>
        </p:nvGraphicFramePr>
        <p:xfrm>
          <a:off x="1100138" y="197414"/>
          <a:ext cx="4629150" cy="2000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331595" y="1045373"/>
            <a:ext cx="4229100" cy="715581"/>
          </a:xfrm>
          <a:prstGeom prst="rect">
            <a:avLst/>
          </a:prstGeom>
          <a:noFill/>
        </p:spPr>
        <p:txBody>
          <a:bodyPr wrap="square" rtlCol="0">
            <a:spAutoFit/>
          </a:bodyPr>
          <a:lstStyle/>
          <a:p>
            <a:r>
              <a:rPr lang="en-US" sz="1350" dirty="0"/>
              <a:t>July 1, 2018			June 30, 2019					</a:t>
            </a:r>
          </a:p>
        </p:txBody>
      </p:sp>
      <p:graphicFrame>
        <p:nvGraphicFramePr>
          <p:cNvPr id="6" name="Diagram 5"/>
          <p:cNvGraphicFramePr/>
          <p:nvPr>
            <p:extLst>
              <p:ext uri="{D42A27DB-BD31-4B8C-83A1-F6EECF244321}">
                <p14:modId xmlns:p14="http://schemas.microsoft.com/office/powerpoint/2010/main" val="452777140"/>
              </p:ext>
            </p:extLst>
          </p:nvPr>
        </p:nvGraphicFramePr>
        <p:xfrm>
          <a:off x="1100138" y="2577474"/>
          <a:ext cx="6972300" cy="18859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1271588" y="3288787"/>
            <a:ext cx="6629400" cy="715581"/>
          </a:xfrm>
          <a:prstGeom prst="rect">
            <a:avLst/>
          </a:prstGeom>
          <a:noFill/>
        </p:spPr>
        <p:txBody>
          <a:bodyPr wrap="square" rtlCol="0">
            <a:spAutoFit/>
          </a:bodyPr>
          <a:lstStyle/>
          <a:p>
            <a:r>
              <a:rPr lang="en-US" sz="1350" dirty="0"/>
              <a:t>July 1, 2018 			s				 June 30, 2019	</a:t>
            </a:r>
          </a:p>
          <a:p>
            <a:r>
              <a:rPr lang="en-US" sz="1350" dirty="0"/>
              <a:t>July, August, September , 2018		            July, August, September, 2019 </a:t>
            </a:r>
          </a:p>
        </p:txBody>
      </p:sp>
      <p:sp>
        <p:nvSpPr>
          <p:cNvPr id="9" name="TextBox 8"/>
          <p:cNvSpPr txBox="1"/>
          <p:nvPr/>
        </p:nvSpPr>
        <p:spPr>
          <a:xfrm>
            <a:off x="2988945" y="1068307"/>
            <a:ext cx="457200" cy="300082"/>
          </a:xfrm>
          <a:prstGeom prst="rect">
            <a:avLst/>
          </a:prstGeom>
          <a:solidFill>
            <a:srgbClr val="CCDAEC"/>
          </a:solidFill>
        </p:spPr>
        <p:txBody>
          <a:bodyPr wrap="square" rtlCol="0">
            <a:spAutoFit/>
          </a:bodyPr>
          <a:lstStyle/>
          <a:p>
            <a:endParaRPr lang="en-US" sz="1350" dirty="0"/>
          </a:p>
        </p:txBody>
      </p:sp>
      <p:graphicFrame>
        <p:nvGraphicFramePr>
          <p:cNvPr id="11" name="Diagram 10"/>
          <p:cNvGraphicFramePr/>
          <p:nvPr>
            <p:extLst>
              <p:ext uri="{D42A27DB-BD31-4B8C-83A1-F6EECF244321}">
                <p14:modId xmlns:p14="http://schemas.microsoft.com/office/powerpoint/2010/main" val="1497657561"/>
              </p:ext>
            </p:extLst>
          </p:nvPr>
        </p:nvGraphicFramePr>
        <p:xfrm>
          <a:off x="1241684" y="1480910"/>
          <a:ext cx="4612978" cy="184632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2" name="TextBox 11"/>
          <p:cNvSpPr txBox="1"/>
          <p:nvPr/>
        </p:nvSpPr>
        <p:spPr>
          <a:xfrm>
            <a:off x="4000500" y="3391111"/>
            <a:ext cx="418338" cy="300082"/>
          </a:xfrm>
          <a:prstGeom prst="rect">
            <a:avLst/>
          </a:prstGeom>
          <a:solidFill>
            <a:srgbClr val="CCDAEC"/>
          </a:solidFill>
        </p:spPr>
        <p:txBody>
          <a:bodyPr wrap="square" rtlCol="0">
            <a:spAutoFit/>
          </a:bodyPr>
          <a:lstStyle/>
          <a:p>
            <a:endParaRPr lang="en-US" sz="1350" dirty="0"/>
          </a:p>
        </p:txBody>
      </p:sp>
      <p:sp>
        <p:nvSpPr>
          <p:cNvPr id="13" name="TextBox 12"/>
          <p:cNvSpPr txBox="1"/>
          <p:nvPr/>
        </p:nvSpPr>
        <p:spPr>
          <a:xfrm>
            <a:off x="1300162" y="2267418"/>
            <a:ext cx="7215188" cy="507831"/>
          </a:xfrm>
          <a:prstGeom prst="rect">
            <a:avLst/>
          </a:prstGeom>
          <a:noFill/>
        </p:spPr>
        <p:txBody>
          <a:bodyPr wrap="square" rtlCol="0">
            <a:spAutoFit/>
          </a:bodyPr>
          <a:lstStyle/>
          <a:p>
            <a:r>
              <a:rPr lang="en-US" sz="1350" dirty="0"/>
              <a:t>July 1, 2018			June 30, 2019  	*No adjustments needed 				</a:t>
            </a:r>
          </a:p>
        </p:txBody>
      </p:sp>
      <p:sp>
        <p:nvSpPr>
          <p:cNvPr id="14" name="TextBox 13"/>
          <p:cNvSpPr txBox="1"/>
          <p:nvPr/>
        </p:nvSpPr>
        <p:spPr>
          <a:xfrm>
            <a:off x="2988945" y="2229559"/>
            <a:ext cx="457200" cy="300082"/>
          </a:xfrm>
          <a:prstGeom prst="rect">
            <a:avLst/>
          </a:prstGeom>
          <a:solidFill>
            <a:srgbClr val="CFDFD8"/>
          </a:solidFill>
        </p:spPr>
        <p:txBody>
          <a:bodyPr wrap="square" rtlCol="0">
            <a:spAutoFit/>
          </a:bodyPr>
          <a:lstStyle/>
          <a:p>
            <a:endParaRPr lang="en-US" sz="1350" dirty="0"/>
          </a:p>
        </p:txBody>
      </p:sp>
      <p:sp>
        <p:nvSpPr>
          <p:cNvPr id="15" name="Left Brace 14"/>
          <p:cNvSpPr/>
          <p:nvPr/>
        </p:nvSpPr>
        <p:spPr>
          <a:xfrm rot="16200000">
            <a:off x="2273190" y="3035949"/>
            <a:ext cx="248861" cy="2104835"/>
          </a:xfrm>
          <a:prstGeom prst="leftBrace">
            <a:avLst>
              <a:gd name="adj1" fmla="val 8333"/>
              <a:gd name="adj2" fmla="val 52400"/>
            </a:avLst>
          </a:prstGeom>
          <a:ln>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sz="1350" dirty="0"/>
          </a:p>
        </p:txBody>
      </p:sp>
      <p:sp>
        <p:nvSpPr>
          <p:cNvPr id="16" name="TextBox 15"/>
          <p:cNvSpPr txBox="1"/>
          <p:nvPr/>
        </p:nvSpPr>
        <p:spPr>
          <a:xfrm>
            <a:off x="4887878" y="4220170"/>
            <a:ext cx="3792854" cy="838691"/>
          </a:xfrm>
          <a:prstGeom prst="rect">
            <a:avLst/>
          </a:prstGeom>
          <a:noFill/>
        </p:spPr>
        <p:txBody>
          <a:bodyPr wrap="square" rtlCol="0">
            <a:spAutoFit/>
          </a:bodyPr>
          <a:lstStyle/>
          <a:p>
            <a:r>
              <a:rPr lang="en-US" sz="1350" dirty="0">
                <a:solidFill>
                  <a:srgbClr val="FF0000"/>
                </a:solidFill>
              </a:rPr>
              <a:t>*Positive adjustment needed for costs paid with FY19 Federal funds</a:t>
            </a:r>
          </a:p>
          <a:p>
            <a:endParaRPr lang="en-US" sz="800" dirty="0">
              <a:solidFill>
                <a:srgbClr val="FF0000"/>
              </a:solidFill>
            </a:endParaRPr>
          </a:p>
          <a:p>
            <a:r>
              <a:rPr lang="en-US" sz="1350" dirty="0">
                <a:solidFill>
                  <a:srgbClr val="FF0000"/>
                </a:solidFill>
              </a:rPr>
              <a:t>Do NOT include costs paid with FY20 Federal funds</a:t>
            </a:r>
          </a:p>
        </p:txBody>
      </p:sp>
      <p:sp>
        <p:nvSpPr>
          <p:cNvPr id="17" name="Left Brace 16"/>
          <p:cNvSpPr/>
          <p:nvPr/>
        </p:nvSpPr>
        <p:spPr>
          <a:xfrm rot="16200000">
            <a:off x="6436390" y="3071697"/>
            <a:ext cx="248861" cy="2000251"/>
          </a:xfrm>
          <a:prstGeom prst="leftBrace">
            <a:avLst>
              <a:gd name="adj1" fmla="val 8333"/>
              <a:gd name="adj2" fmla="val 52400"/>
            </a:avLst>
          </a:prstGeom>
          <a:ln>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algn="ctr"/>
            <a:endParaRPr lang="en-US" sz="1350" dirty="0"/>
          </a:p>
        </p:txBody>
      </p:sp>
      <p:sp>
        <p:nvSpPr>
          <p:cNvPr id="18" name="TextBox 17"/>
          <p:cNvSpPr txBox="1"/>
          <p:nvPr/>
        </p:nvSpPr>
        <p:spPr>
          <a:xfrm>
            <a:off x="1194891" y="4210778"/>
            <a:ext cx="3440430" cy="507831"/>
          </a:xfrm>
          <a:prstGeom prst="rect">
            <a:avLst/>
          </a:prstGeom>
          <a:noFill/>
        </p:spPr>
        <p:txBody>
          <a:bodyPr wrap="square" rtlCol="0">
            <a:spAutoFit/>
          </a:bodyPr>
          <a:lstStyle/>
          <a:p>
            <a:r>
              <a:rPr lang="en-US" sz="1350" dirty="0">
                <a:solidFill>
                  <a:srgbClr val="FF0000"/>
                </a:solidFill>
              </a:rPr>
              <a:t>*Negative adjustment needed for costs paid with FY18 Federal funds</a:t>
            </a:r>
          </a:p>
        </p:txBody>
      </p:sp>
      <p:sp>
        <p:nvSpPr>
          <p:cNvPr id="20" name="TextBox 19"/>
          <p:cNvSpPr txBox="1"/>
          <p:nvPr/>
        </p:nvSpPr>
        <p:spPr>
          <a:xfrm>
            <a:off x="381000" y="36265"/>
            <a:ext cx="7791450" cy="553998"/>
          </a:xfrm>
          <a:prstGeom prst="rect">
            <a:avLst/>
          </a:prstGeom>
          <a:noFill/>
        </p:spPr>
        <p:txBody>
          <a:bodyPr wrap="square" rtlCol="0">
            <a:spAutoFit/>
          </a:bodyPr>
          <a:lstStyle/>
          <a:p>
            <a:r>
              <a:rPr lang="en-US" sz="3000" b="1" dirty="0">
                <a:solidFill>
                  <a:schemeClr val="tx2"/>
                </a:solidFill>
              </a:rPr>
              <a:t>EXPENDITURES PULLED ONTO FY19 FERs</a:t>
            </a:r>
          </a:p>
        </p:txBody>
      </p:sp>
    </p:spTree>
    <p:extLst>
      <p:ext uri="{BB962C8B-B14F-4D97-AF65-F5344CB8AC3E}">
        <p14:creationId xmlns:p14="http://schemas.microsoft.com/office/powerpoint/2010/main" val="41015321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2423" y="514350"/>
            <a:ext cx="8839200" cy="800100"/>
          </a:xfrm>
        </p:spPr>
        <p:txBody>
          <a:bodyPr/>
          <a:lstStyle/>
          <a:p>
            <a:r>
              <a:rPr lang="en-US" dirty="0"/>
              <a:t>RESOURCES</a:t>
            </a:r>
          </a:p>
        </p:txBody>
      </p:sp>
      <p:sp>
        <p:nvSpPr>
          <p:cNvPr id="3" name="Content Placeholder 2"/>
          <p:cNvSpPr>
            <a:spLocks noGrp="1"/>
          </p:cNvSpPr>
          <p:nvPr>
            <p:ph type="body" idx="4294967295"/>
          </p:nvPr>
        </p:nvSpPr>
        <p:spPr>
          <a:xfrm>
            <a:off x="172423" y="1123950"/>
            <a:ext cx="8763000" cy="3657600"/>
          </a:xfrm>
        </p:spPr>
        <p:txBody>
          <a:bodyPr>
            <a:normAutofit fontScale="25000" lnSpcReduction="20000"/>
          </a:bodyPr>
          <a:lstStyle/>
          <a:p>
            <a:pPr marL="0" indent="0">
              <a:buNone/>
            </a:pPr>
            <a:endParaRPr lang="en-US" sz="1600" dirty="0"/>
          </a:p>
          <a:p>
            <a:pPr marL="0" indent="0">
              <a:buNone/>
            </a:pPr>
            <a:r>
              <a:rPr lang="en-US" sz="7200" dirty="0">
                <a:latin typeface="+mn-lt"/>
              </a:rPr>
              <a:t>Special Education Finance Due Dates / Payment Request Deadlines</a:t>
            </a:r>
          </a:p>
          <a:p>
            <a:pPr marL="0" indent="0">
              <a:buNone/>
            </a:pPr>
            <a:r>
              <a:rPr lang="en-US" sz="5600" dirty="0">
                <a:latin typeface="+mn-lt"/>
                <a:hlinkClick r:id="rId2"/>
              </a:rPr>
              <a:t>https://dese.mo.gov/financial-admin-services/special-education-finance/special-education-finance-due-dates</a:t>
            </a:r>
            <a:r>
              <a:rPr lang="en-US" sz="5600" dirty="0">
                <a:latin typeface="+mn-lt"/>
              </a:rPr>
              <a:t> </a:t>
            </a:r>
          </a:p>
          <a:p>
            <a:endParaRPr lang="en-US" sz="7200" dirty="0">
              <a:latin typeface="Calibri" panose="020F0502020204030204" pitchFamily="34" charset="0"/>
              <a:cs typeface="Calibri" panose="020F0502020204030204" pitchFamily="34" charset="0"/>
            </a:endParaRPr>
          </a:p>
          <a:p>
            <a:pPr marL="0" indent="0">
              <a:buNone/>
            </a:pPr>
            <a:r>
              <a:rPr lang="en-US" sz="7200" dirty="0">
                <a:latin typeface="Calibri" panose="020F0502020204030204" pitchFamily="34" charset="0"/>
                <a:cs typeface="Calibri" panose="020F0502020204030204" pitchFamily="34" charset="0"/>
              </a:rPr>
              <a:t>Fiscal Monitoring Guide</a:t>
            </a:r>
          </a:p>
          <a:p>
            <a:pPr marL="0" indent="0">
              <a:buNone/>
            </a:pPr>
            <a:r>
              <a:rPr lang="en-US" sz="5600" dirty="0">
                <a:latin typeface="Calibri" panose="020F0502020204030204" pitchFamily="34" charset="0"/>
                <a:cs typeface="Calibri" panose="020F0502020204030204" pitchFamily="34" charset="0"/>
                <a:hlinkClick r:id="rId3"/>
              </a:rPr>
              <a:t>https://dese.mo.gov/financial-admin-services/special-education-finance/fiscal-monitoring</a:t>
            </a:r>
            <a:r>
              <a:rPr lang="en-US" sz="5600" dirty="0">
                <a:latin typeface="Calibri" panose="020F0502020204030204" pitchFamily="34" charset="0"/>
                <a:cs typeface="Calibri" panose="020F0502020204030204" pitchFamily="34" charset="0"/>
              </a:rPr>
              <a:t> </a:t>
            </a:r>
          </a:p>
          <a:p>
            <a:endParaRPr lang="en-US" sz="6200" dirty="0">
              <a:latin typeface="Calibri" panose="020F0502020204030204" pitchFamily="34" charset="0"/>
              <a:cs typeface="Calibri" panose="020F0502020204030204" pitchFamily="34" charset="0"/>
            </a:endParaRPr>
          </a:p>
          <a:p>
            <a:pPr marL="0" indent="0">
              <a:buNone/>
            </a:pPr>
            <a:r>
              <a:rPr lang="en-US" sz="7200" dirty="0">
                <a:latin typeface="Calibri" panose="020F0502020204030204" pitchFamily="34" charset="0"/>
                <a:cs typeface="Calibri" panose="020F0502020204030204" pitchFamily="34" charset="0"/>
              </a:rPr>
              <a:t>ePeGs Guides</a:t>
            </a:r>
          </a:p>
          <a:p>
            <a:pPr marL="0" indent="0">
              <a:buNone/>
            </a:pPr>
            <a:r>
              <a:rPr lang="en-US" sz="5600" dirty="0">
                <a:latin typeface="+mn-lt"/>
                <a:hlinkClick r:id="rId4"/>
              </a:rPr>
              <a:t>https://dese.mo.gov/financial-admin-services/special-education-finance/special-education-finance-resources</a:t>
            </a:r>
            <a:r>
              <a:rPr lang="en-US" sz="5600" dirty="0">
                <a:latin typeface="+mn-lt"/>
              </a:rPr>
              <a:t> </a:t>
            </a:r>
          </a:p>
          <a:p>
            <a:endParaRPr lang="en-US" sz="4900" dirty="0">
              <a:latin typeface="+mn-lt"/>
            </a:endParaRPr>
          </a:p>
          <a:p>
            <a:pPr marL="0" indent="0">
              <a:buNone/>
            </a:pPr>
            <a:r>
              <a:rPr lang="en-US" sz="7200" dirty="0">
                <a:latin typeface="+mn-lt"/>
              </a:rPr>
              <a:t>Time and Effort</a:t>
            </a:r>
          </a:p>
          <a:p>
            <a:pPr marL="0" indent="0">
              <a:buNone/>
            </a:pPr>
            <a:r>
              <a:rPr lang="en-US" sz="5600" dirty="0">
                <a:latin typeface="+mn-lt"/>
                <a:hlinkClick r:id="rId3"/>
              </a:rPr>
              <a:t>https://dese.mo.gov/financial-admin-services/special-education-finance/fiscal-monitoring</a:t>
            </a:r>
            <a:r>
              <a:rPr lang="en-US" sz="5600" dirty="0">
                <a:latin typeface="+mn-lt"/>
              </a:rPr>
              <a:t> </a:t>
            </a:r>
          </a:p>
          <a:p>
            <a:endParaRPr lang="en-US" sz="4900" dirty="0">
              <a:latin typeface="+mn-lt"/>
            </a:endParaRPr>
          </a:p>
          <a:p>
            <a:pPr marL="0" indent="0">
              <a:buNone/>
            </a:pPr>
            <a:r>
              <a:rPr lang="en-US" sz="7200" dirty="0">
                <a:latin typeface="+mn-lt"/>
              </a:rPr>
              <a:t>Proportionate Share</a:t>
            </a:r>
          </a:p>
          <a:p>
            <a:pPr marL="0" indent="0">
              <a:buNone/>
            </a:pPr>
            <a:r>
              <a:rPr lang="en-US" sz="5600" dirty="0">
                <a:latin typeface="+mn-lt"/>
                <a:hlinkClick r:id="rId5"/>
              </a:rPr>
              <a:t>https://dese.mo.gov/financial-admin-services/special-education-finance/part-b-proportionate-share</a:t>
            </a:r>
            <a:r>
              <a:rPr lang="en-US" sz="5600" dirty="0">
                <a:latin typeface="+mn-lt"/>
              </a:rPr>
              <a:t> </a:t>
            </a:r>
          </a:p>
        </p:txBody>
      </p:sp>
    </p:spTree>
    <p:extLst>
      <p:ext uri="{BB962C8B-B14F-4D97-AF65-F5344CB8AC3E}">
        <p14:creationId xmlns:p14="http://schemas.microsoft.com/office/powerpoint/2010/main" val="2107287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12649639"/>
              </p:ext>
            </p:extLst>
          </p:nvPr>
        </p:nvGraphicFramePr>
        <p:xfrm>
          <a:off x="1428750" y="1314451"/>
          <a:ext cx="6343650" cy="3714750"/>
        </p:xfrm>
        <a:graphic>
          <a:graphicData uri="http://schemas.openxmlformats.org/drawingml/2006/table">
            <a:tbl>
              <a:tblPr firstRow="1" bandRow="1">
                <a:tableStyleId>{5C22544A-7EE6-4342-B048-85BDC9FD1C3A}</a:tableStyleId>
              </a:tblPr>
              <a:tblGrid>
                <a:gridCol w="2029968">
                  <a:extLst>
                    <a:ext uri="{9D8B030D-6E8A-4147-A177-3AD203B41FA5}">
                      <a16:colId xmlns:a16="http://schemas.microsoft.com/office/drawing/2014/main" val="20000"/>
                    </a:ext>
                  </a:extLst>
                </a:gridCol>
                <a:gridCol w="4313682">
                  <a:extLst>
                    <a:ext uri="{9D8B030D-6E8A-4147-A177-3AD203B41FA5}">
                      <a16:colId xmlns:a16="http://schemas.microsoft.com/office/drawing/2014/main" val="20001"/>
                    </a:ext>
                  </a:extLst>
                </a:gridCol>
              </a:tblGrid>
              <a:tr h="351460">
                <a:tc>
                  <a:txBody>
                    <a:bodyPr/>
                    <a:lstStyle/>
                    <a:p>
                      <a:r>
                        <a:rPr lang="en-US" sz="1400" dirty="0"/>
                        <a:t>Name</a:t>
                      </a:r>
                    </a:p>
                  </a:txBody>
                  <a:tcPr marL="68580" marR="68580" marT="34290" marB="34290"/>
                </a:tc>
                <a:tc>
                  <a:txBody>
                    <a:bodyPr/>
                    <a:lstStyle/>
                    <a:p>
                      <a:r>
                        <a:rPr lang="en-US" sz="1400" dirty="0"/>
                        <a:t>Title</a:t>
                      </a:r>
                    </a:p>
                  </a:txBody>
                  <a:tcPr marL="68580" marR="68580" marT="34290" marB="34290"/>
                </a:tc>
                <a:extLst>
                  <a:ext uri="{0D108BD9-81ED-4DB2-BD59-A6C34878D82A}">
                    <a16:rowId xmlns:a16="http://schemas.microsoft.com/office/drawing/2014/main" val="10000"/>
                  </a:ext>
                </a:extLst>
              </a:tr>
              <a:tr h="716979">
                <a:tc>
                  <a:txBody>
                    <a:bodyPr/>
                    <a:lstStyle/>
                    <a:p>
                      <a:r>
                        <a:rPr lang="en-US" sz="1900" dirty="0"/>
                        <a:t>Angie Nickell</a:t>
                      </a:r>
                    </a:p>
                    <a:p>
                      <a:endParaRPr lang="en-US" sz="1900" dirty="0"/>
                    </a:p>
                  </a:txBody>
                  <a:tcPr marL="68580" marR="68580" marT="34290" marB="34290"/>
                </a:tc>
                <a:tc>
                  <a:txBody>
                    <a:bodyPr/>
                    <a:lstStyle/>
                    <a:p>
                      <a:r>
                        <a:rPr kumimoji="0" lang="en-US" sz="1400" b="0" i="0" u="none" strike="noStrike" kern="1200" baseline="0" dirty="0">
                          <a:solidFill>
                            <a:schemeClr val="dk1"/>
                          </a:solidFill>
                          <a:latin typeface="+mn-lt"/>
                          <a:ea typeface="+mn-ea"/>
                          <a:cs typeface="+mn-cs"/>
                        </a:rPr>
                        <a:t>Director, Special Education Finance</a:t>
                      </a:r>
                    </a:p>
                    <a:p>
                      <a:r>
                        <a:rPr kumimoji="0" lang="en-US" sz="1400" b="0" i="0" u="none" strike="noStrike" kern="1200" baseline="0" dirty="0">
                          <a:solidFill>
                            <a:schemeClr val="dk1"/>
                          </a:solidFill>
                          <a:latin typeface="+mn-lt"/>
                          <a:ea typeface="+mn-ea"/>
                          <a:cs typeface="+mn-cs"/>
                        </a:rPr>
                        <a:t>(573) 751-4385</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baseline="0" dirty="0">
                          <a:solidFill>
                            <a:schemeClr val="dk1"/>
                          </a:solidFill>
                          <a:latin typeface="+mn-lt"/>
                          <a:ea typeface="+mn-ea"/>
                          <a:cs typeface="+mn-cs"/>
                          <a:hlinkClick r:id="rId2"/>
                        </a:rPr>
                        <a:t>Angie.Nickell@dese.mo.gov</a:t>
                      </a:r>
                      <a:r>
                        <a:rPr kumimoji="0" lang="en-US" sz="1400" b="0" i="0" u="none" strike="noStrike" kern="1200" baseline="0" dirty="0">
                          <a:solidFill>
                            <a:schemeClr val="dk1"/>
                          </a:solidFill>
                          <a:latin typeface="+mn-lt"/>
                          <a:ea typeface="+mn-ea"/>
                          <a:cs typeface="+mn-cs"/>
                        </a:rPr>
                        <a:t> 	</a:t>
                      </a:r>
                      <a:endParaRPr lang="en-US" sz="1400" dirty="0"/>
                    </a:p>
                  </a:txBody>
                  <a:tcPr marL="68580" marR="68580" marT="34290" marB="34290"/>
                </a:tc>
                <a:extLst>
                  <a:ext uri="{0D108BD9-81ED-4DB2-BD59-A6C34878D82A}">
                    <a16:rowId xmlns:a16="http://schemas.microsoft.com/office/drawing/2014/main" val="10001"/>
                  </a:ext>
                </a:extLst>
              </a:tr>
              <a:tr h="971279">
                <a:tc>
                  <a:txBody>
                    <a:bodyPr/>
                    <a:lstStyle/>
                    <a:p>
                      <a:r>
                        <a:rPr lang="en-US" sz="1900" dirty="0"/>
                        <a:t>Leslie</a:t>
                      </a:r>
                      <a:r>
                        <a:rPr lang="en-US" sz="1900" baseline="0" dirty="0"/>
                        <a:t> Turpin</a:t>
                      </a:r>
                    </a:p>
                    <a:p>
                      <a:endParaRPr lang="en-US" sz="1900" dirty="0"/>
                    </a:p>
                  </a:txBody>
                  <a:tcPr marL="68580" marR="68580" marT="34290" marB="34290"/>
                </a:tc>
                <a:tc>
                  <a:txBody>
                    <a:bodyPr/>
                    <a:lstStyle/>
                    <a:p>
                      <a:r>
                        <a:rPr kumimoji="0" lang="en-US" sz="1400" b="0" i="0" u="none" strike="noStrike" kern="1200" baseline="0" dirty="0">
                          <a:solidFill>
                            <a:schemeClr val="dk1"/>
                          </a:solidFill>
                          <a:latin typeface="+mn-lt"/>
                          <a:ea typeface="+mn-ea"/>
                          <a:cs typeface="+mn-cs"/>
                        </a:rPr>
                        <a:t>Assistant Director, Special Education Finance</a:t>
                      </a:r>
                    </a:p>
                    <a:p>
                      <a:r>
                        <a:rPr kumimoji="0" lang="en-US" sz="1400" b="0" i="0" u="none" strike="noStrike" kern="1200" baseline="0" dirty="0">
                          <a:solidFill>
                            <a:schemeClr val="dk1"/>
                          </a:solidFill>
                          <a:latin typeface="+mn-lt"/>
                          <a:ea typeface="+mn-ea"/>
                          <a:cs typeface="+mn-cs"/>
                        </a:rPr>
                        <a:t>(573) 751-7022</a:t>
                      </a:r>
                    </a:p>
                    <a:p>
                      <a:r>
                        <a:rPr kumimoji="0" lang="en-US" sz="1400" b="0" i="0" u="none" strike="noStrike" kern="1200" baseline="0" dirty="0">
                          <a:solidFill>
                            <a:schemeClr val="dk1"/>
                          </a:solidFill>
                          <a:latin typeface="+mn-lt"/>
                          <a:ea typeface="+mn-ea"/>
                          <a:cs typeface="+mn-cs"/>
                          <a:hlinkClick r:id="rId3"/>
                        </a:rPr>
                        <a:t>Leslie.Turpin@dese.mo.gov</a:t>
                      </a:r>
                      <a:r>
                        <a:rPr kumimoji="0" lang="en-US" sz="1400" b="0" i="0" u="none" strike="noStrike" kern="1200" baseline="0" dirty="0">
                          <a:solidFill>
                            <a:schemeClr val="dk1"/>
                          </a:solidFill>
                          <a:latin typeface="+mn-lt"/>
                          <a:ea typeface="+mn-ea"/>
                          <a:cs typeface="+mn-cs"/>
                        </a:rPr>
                        <a:t> </a:t>
                      </a:r>
                    </a:p>
                  </a:txBody>
                  <a:tcPr marL="68580" marR="68580" marT="34290" marB="34290"/>
                </a:tc>
                <a:extLst>
                  <a:ext uri="{0D108BD9-81ED-4DB2-BD59-A6C34878D82A}">
                    <a16:rowId xmlns:a16="http://schemas.microsoft.com/office/drawing/2014/main" val="10002"/>
                  </a:ext>
                </a:extLst>
              </a:tr>
              <a:tr h="845268">
                <a:tc>
                  <a:txBody>
                    <a:bodyPr/>
                    <a:lstStyle/>
                    <a:p>
                      <a:r>
                        <a:rPr lang="en-US" sz="1900" dirty="0"/>
                        <a:t>Ellen</a:t>
                      </a:r>
                      <a:r>
                        <a:rPr lang="en-US" sz="1900" baseline="0" dirty="0"/>
                        <a:t> Bohrn</a:t>
                      </a:r>
                      <a:endParaRPr lang="en-US" sz="1900" dirty="0"/>
                    </a:p>
                  </a:txBody>
                  <a:tcPr marL="68580" marR="68580" marT="34290" marB="34290"/>
                </a:tc>
                <a:tc>
                  <a:txBody>
                    <a:bodyPr/>
                    <a:lstStyle/>
                    <a:p>
                      <a:r>
                        <a:rPr kumimoji="0" lang="en-US" sz="1400" b="0" i="0" u="none" strike="noStrike" kern="1200" baseline="0" dirty="0">
                          <a:solidFill>
                            <a:schemeClr val="dk1"/>
                          </a:solidFill>
                          <a:latin typeface="+mn-lt"/>
                          <a:ea typeface="+mn-ea"/>
                          <a:cs typeface="+mn-cs"/>
                        </a:rPr>
                        <a:t>Data Specialist, Special Education Finance</a:t>
                      </a:r>
                    </a:p>
                    <a:p>
                      <a:r>
                        <a:rPr kumimoji="0" lang="en-US" sz="1400" b="0" i="0" u="none" strike="noStrike" kern="1200" baseline="0" dirty="0">
                          <a:solidFill>
                            <a:schemeClr val="dk1"/>
                          </a:solidFill>
                          <a:latin typeface="+mn-lt"/>
                          <a:ea typeface="+mn-ea"/>
                          <a:cs typeface="+mn-cs"/>
                        </a:rPr>
                        <a:t>(573) 751-0623</a:t>
                      </a:r>
                    </a:p>
                    <a:p>
                      <a:r>
                        <a:rPr kumimoji="0" lang="en-US" sz="1400" b="0" i="0" u="none" strike="noStrike" kern="1200" baseline="0" dirty="0">
                          <a:solidFill>
                            <a:schemeClr val="dk1"/>
                          </a:solidFill>
                          <a:latin typeface="+mn-lt"/>
                          <a:ea typeface="+mn-ea"/>
                          <a:cs typeface="+mn-cs"/>
                          <a:hlinkClick r:id="rId4"/>
                        </a:rPr>
                        <a:t>Ellen.Bohrn@dese.mo.gov</a:t>
                      </a:r>
                      <a:r>
                        <a:rPr kumimoji="0" lang="en-US" sz="1400" b="0" i="0" u="none" strike="noStrike" kern="1200" baseline="0" dirty="0">
                          <a:solidFill>
                            <a:schemeClr val="dk1"/>
                          </a:solidFill>
                          <a:latin typeface="+mn-lt"/>
                          <a:ea typeface="+mn-ea"/>
                          <a:cs typeface="+mn-cs"/>
                        </a:rPr>
                        <a:t> </a:t>
                      </a:r>
                      <a:endParaRPr lang="en-US" sz="1400" dirty="0"/>
                    </a:p>
                  </a:txBody>
                  <a:tcPr marL="68580" marR="68580" marT="34290" marB="34290"/>
                </a:tc>
                <a:extLst>
                  <a:ext uri="{0D108BD9-81ED-4DB2-BD59-A6C34878D82A}">
                    <a16:rowId xmlns:a16="http://schemas.microsoft.com/office/drawing/2014/main" val="10003"/>
                  </a:ext>
                </a:extLst>
              </a:tr>
              <a:tr h="829764">
                <a:tc>
                  <a:txBody>
                    <a:bodyPr/>
                    <a:lstStyle/>
                    <a:p>
                      <a:r>
                        <a:rPr lang="en-US" sz="1900" dirty="0"/>
                        <a:t>Betty Lohmann</a:t>
                      </a:r>
                    </a:p>
                  </a:txBody>
                  <a:tcPr marL="68580" marR="68580" marT="34290" marB="34290"/>
                </a:tc>
                <a:tc>
                  <a:txBody>
                    <a:bodyPr/>
                    <a:lstStyle/>
                    <a:p>
                      <a:r>
                        <a:rPr kumimoji="0" lang="en-US" sz="1400" b="0" i="0" u="none" strike="noStrike" kern="1200" baseline="0" dirty="0">
                          <a:solidFill>
                            <a:schemeClr val="dk1"/>
                          </a:solidFill>
                          <a:latin typeface="+mn-lt"/>
                          <a:ea typeface="+mn-ea"/>
                          <a:cs typeface="+mn-cs"/>
                        </a:rPr>
                        <a:t>Program Specialist, Special Education Finance</a:t>
                      </a:r>
                    </a:p>
                    <a:p>
                      <a:r>
                        <a:rPr kumimoji="0" lang="en-US" sz="1400" b="0" i="0" u="none" strike="noStrike" kern="1200" baseline="0" dirty="0">
                          <a:solidFill>
                            <a:schemeClr val="dk1"/>
                          </a:solidFill>
                          <a:latin typeface="+mn-lt"/>
                          <a:ea typeface="+mn-ea"/>
                          <a:cs typeface="+mn-cs"/>
                        </a:rPr>
                        <a:t>(573) 751-6904</a:t>
                      </a:r>
                    </a:p>
                    <a:p>
                      <a:r>
                        <a:rPr kumimoji="0" lang="en-US" sz="1400" b="0" i="0" u="none" strike="noStrike" kern="1200" baseline="0" dirty="0">
                          <a:solidFill>
                            <a:schemeClr val="dk1"/>
                          </a:solidFill>
                          <a:latin typeface="+mn-lt"/>
                          <a:ea typeface="+mn-ea"/>
                          <a:cs typeface="+mn-cs"/>
                          <a:hlinkClick r:id="rId5"/>
                        </a:rPr>
                        <a:t>Betty.Lohmann@dese.mo.gov</a:t>
                      </a:r>
                      <a:r>
                        <a:rPr kumimoji="0" lang="en-US" sz="1400" b="0" i="0" u="none" strike="noStrike" kern="1200" baseline="0" dirty="0">
                          <a:solidFill>
                            <a:schemeClr val="dk1"/>
                          </a:solidFill>
                          <a:latin typeface="+mn-lt"/>
                          <a:ea typeface="+mn-ea"/>
                          <a:cs typeface="+mn-cs"/>
                        </a:rPr>
                        <a:t> </a:t>
                      </a:r>
                      <a:endParaRPr lang="en-US" sz="1400" dirty="0"/>
                    </a:p>
                  </a:txBody>
                  <a:tcPr marL="68580" marR="68580" marT="34290" marB="34290"/>
                </a:tc>
                <a:extLst>
                  <a:ext uri="{0D108BD9-81ED-4DB2-BD59-A6C34878D82A}">
                    <a16:rowId xmlns:a16="http://schemas.microsoft.com/office/drawing/2014/main" val="10004"/>
                  </a:ext>
                </a:extLst>
              </a:tr>
            </a:tbl>
          </a:graphicData>
        </a:graphic>
      </p:graphicFrame>
      <p:sp>
        <p:nvSpPr>
          <p:cNvPr id="3" name="TextBox 2"/>
          <p:cNvSpPr txBox="1"/>
          <p:nvPr/>
        </p:nvSpPr>
        <p:spPr>
          <a:xfrm>
            <a:off x="1314450" y="742950"/>
            <a:ext cx="6972300" cy="553998"/>
          </a:xfrm>
          <a:prstGeom prst="rect">
            <a:avLst/>
          </a:prstGeom>
          <a:noFill/>
        </p:spPr>
        <p:txBody>
          <a:bodyPr wrap="square" rtlCol="0">
            <a:spAutoFit/>
          </a:bodyPr>
          <a:lstStyle/>
          <a:p>
            <a:r>
              <a:rPr lang="en-US" sz="3000" b="1" dirty="0"/>
              <a:t>SPECIAL EDUCATION FINANCE CONTACTS</a:t>
            </a:r>
          </a:p>
        </p:txBody>
      </p:sp>
    </p:spTree>
    <p:extLst>
      <p:ext uri="{BB962C8B-B14F-4D97-AF65-F5344CB8AC3E}">
        <p14:creationId xmlns:p14="http://schemas.microsoft.com/office/powerpoint/2010/main" val="207178474"/>
      </p:ext>
    </p:extLst>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77209" y="1200150"/>
            <a:ext cx="8839200" cy="3314700"/>
          </a:xfrm>
        </p:spPr>
        <p:txBody>
          <a:bodyPr/>
          <a:lstStyle/>
          <a:p>
            <a:pPr marL="0" indent="0">
              <a:buClrTx/>
              <a:buSzPct val="80000"/>
              <a:buNone/>
            </a:pPr>
            <a:r>
              <a:rPr lang="en-US" sz="1800" b="1" u="sng" dirty="0">
                <a:solidFill>
                  <a:schemeClr val="tx2"/>
                </a:solidFill>
                <a:latin typeface="Calibri" pitchFamily="34" charset="0"/>
              </a:rPr>
              <a:t>How do I know my proportionate share amount?</a:t>
            </a:r>
          </a:p>
          <a:p>
            <a:pPr marL="514350" indent="-514350">
              <a:buClr>
                <a:schemeClr val="tx2"/>
              </a:buClr>
              <a:buSzPct val="75000"/>
              <a:buFont typeface="+mj-lt"/>
              <a:buAutoNum type="arabicPeriod"/>
            </a:pPr>
            <a:r>
              <a:rPr lang="en-US" sz="1600" dirty="0">
                <a:solidFill>
                  <a:schemeClr val="tx2"/>
                </a:solidFill>
                <a:latin typeface="Calibri" pitchFamily="34" charset="0"/>
              </a:rPr>
              <a:t>Special Education Finance calculates an estimated current year amount for each LEA before budget applications open. At least this amount must be budgeted on the </a:t>
            </a:r>
            <a:r>
              <a:rPr lang="en-US" sz="1600" b="1" dirty="0">
                <a:solidFill>
                  <a:schemeClr val="tx2"/>
                </a:solidFill>
                <a:latin typeface="Calibri" pitchFamily="34" charset="0"/>
              </a:rPr>
              <a:t>initial budget application</a:t>
            </a:r>
            <a:r>
              <a:rPr lang="en-US" sz="1600" dirty="0">
                <a:solidFill>
                  <a:schemeClr val="tx2"/>
                </a:solidFill>
                <a:latin typeface="Calibri" pitchFamily="34" charset="0"/>
              </a:rPr>
              <a:t>.</a:t>
            </a:r>
          </a:p>
          <a:p>
            <a:pPr marL="0" indent="0">
              <a:buClr>
                <a:schemeClr val="tx2"/>
              </a:buClr>
              <a:buSzPct val="75000"/>
              <a:buNone/>
            </a:pPr>
            <a:r>
              <a:rPr lang="en-US" sz="1500" dirty="0">
                <a:solidFill>
                  <a:schemeClr val="tx2"/>
                </a:solidFill>
                <a:latin typeface="Calibri" pitchFamily="34" charset="0"/>
                <a:hlinkClick r:id="rId2"/>
              </a:rPr>
              <a:t>https://dese.mo.gov/financial-admin-services/special-education-finance/part-b-funding-and-allocations</a:t>
            </a:r>
            <a:r>
              <a:rPr lang="en-US" sz="1500" dirty="0">
                <a:solidFill>
                  <a:schemeClr val="tx2"/>
                </a:solidFill>
                <a:latin typeface="Calibri" pitchFamily="34" charset="0"/>
              </a:rPr>
              <a:t> </a:t>
            </a:r>
          </a:p>
          <a:p>
            <a:endParaRPr lang="en-US" dirty="0"/>
          </a:p>
        </p:txBody>
      </p:sp>
      <p:sp>
        <p:nvSpPr>
          <p:cNvPr id="3" name="Title 2"/>
          <p:cNvSpPr>
            <a:spLocks noGrp="1"/>
          </p:cNvSpPr>
          <p:nvPr>
            <p:ph type="title"/>
          </p:nvPr>
        </p:nvSpPr>
        <p:spPr>
          <a:xfrm>
            <a:off x="177209" y="520470"/>
            <a:ext cx="8839200" cy="800100"/>
          </a:xfrm>
        </p:spPr>
        <p:txBody>
          <a:bodyPr>
            <a:normAutofit/>
          </a:bodyPr>
          <a:lstStyle/>
          <a:p>
            <a:r>
              <a:rPr lang="en-US" dirty="0"/>
              <a:t>DETERMINE PROPORTIONATE SHARE AMOUNT</a:t>
            </a:r>
          </a:p>
        </p:txBody>
      </p:sp>
      <p:pic>
        <p:nvPicPr>
          <p:cNvPr id="4" name="Picture 3"/>
          <p:cNvPicPr>
            <a:picLocks noChangeAspect="1"/>
          </p:cNvPicPr>
          <p:nvPr/>
        </p:nvPicPr>
        <p:blipFill rotWithShape="1">
          <a:blip r:embed="rId3"/>
          <a:srcRect l="13876" t="36032" r="14758" b="19524"/>
          <a:stretch/>
        </p:blipFill>
        <p:spPr>
          <a:xfrm>
            <a:off x="1676400" y="2647950"/>
            <a:ext cx="5410200" cy="2337742"/>
          </a:xfrm>
          <a:prstGeom prst="rect">
            <a:avLst/>
          </a:prstGeom>
        </p:spPr>
      </p:pic>
    </p:spTree>
    <p:extLst>
      <p:ext uri="{BB962C8B-B14F-4D97-AF65-F5344CB8AC3E}">
        <p14:creationId xmlns:p14="http://schemas.microsoft.com/office/powerpoint/2010/main" val="240716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0628" y="451358"/>
            <a:ext cx="8839200" cy="800100"/>
          </a:xfrm>
        </p:spPr>
        <p:txBody>
          <a:bodyPr/>
          <a:lstStyle/>
          <a:p>
            <a:r>
              <a:rPr lang="en-US" dirty="0"/>
              <a:t>ESTIMATED PROPORTIONATE SHARE AMOUNT</a:t>
            </a:r>
          </a:p>
        </p:txBody>
      </p:sp>
      <p:sp>
        <p:nvSpPr>
          <p:cNvPr id="2" name="Content Placeholder 1"/>
          <p:cNvSpPr>
            <a:spLocks noGrp="1"/>
          </p:cNvSpPr>
          <p:nvPr>
            <p:ph sz="quarter" idx="10"/>
          </p:nvPr>
        </p:nvSpPr>
        <p:spPr>
          <a:xfrm>
            <a:off x="152400" y="1123950"/>
            <a:ext cx="8839200" cy="3810000"/>
          </a:xfrm>
        </p:spPr>
        <p:txBody>
          <a:bodyPr/>
          <a:lstStyle/>
          <a:p>
            <a:pPr marL="0" indent="0">
              <a:buNone/>
            </a:pPr>
            <a:r>
              <a:rPr lang="en-US" sz="1800" dirty="0">
                <a:solidFill>
                  <a:schemeClr val="tx2"/>
                </a:solidFill>
                <a:latin typeface="Calibri" pitchFamily="34" charset="0"/>
              </a:rPr>
              <a:t>The estimated current year Proportionate Share obligation is shown on the top of the budget grid in ePeGs. </a:t>
            </a:r>
          </a:p>
          <a:p>
            <a:endParaRPr lang="en-US" dirty="0"/>
          </a:p>
        </p:txBody>
      </p:sp>
      <p:pic>
        <p:nvPicPr>
          <p:cNvPr id="5" name="Picture 4"/>
          <p:cNvPicPr>
            <a:picLocks noChangeAspect="1"/>
          </p:cNvPicPr>
          <p:nvPr/>
        </p:nvPicPr>
        <p:blipFill>
          <a:blip r:embed="rId2"/>
          <a:stretch>
            <a:fillRect/>
          </a:stretch>
        </p:blipFill>
        <p:spPr>
          <a:xfrm>
            <a:off x="1180529" y="1778256"/>
            <a:ext cx="6782943" cy="3315462"/>
          </a:xfrm>
          <a:prstGeom prst="rect">
            <a:avLst/>
          </a:prstGeom>
        </p:spPr>
      </p:pic>
      <p:sp>
        <p:nvSpPr>
          <p:cNvPr id="7" name="Rectangle 6"/>
          <p:cNvSpPr/>
          <p:nvPr/>
        </p:nvSpPr>
        <p:spPr>
          <a:xfrm>
            <a:off x="1146197" y="3383280"/>
            <a:ext cx="3502003" cy="32004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val="682303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77209" y="1200150"/>
            <a:ext cx="8839200" cy="3314700"/>
          </a:xfrm>
        </p:spPr>
        <p:txBody>
          <a:bodyPr/>
          <a:lstStyle/>
          <a:p>
            <a:pPr marL="0" indent="0">
              <a:buClrTx/>
              <a:buSzPct val="80000"/>
              <a:buNone/>
            </a:pPr>
            <a:r>
              <a:rPr lang="en-US" sz="1800" b="1" u="sng" dirty="0">
                <a:solidFill>
                  <a:schemeClr val="tx2"/>
                </a:solidFill>
                <a:latin typeface="Calibri" pitchFamily="34" charset="0"/>
              </a:rPr>
              <a:t>How do I know my proportionate share amount?</a:t>
            </a:r>
          </a:p>
          <a:p>
            <a:pPr marL="0" indent="0">
              <a:spcBef>
                <a:spcPts val="0"/>
              </a:spcBef>
              <a:buClr>
                <a:schemeClr val="tx2"/>
              </a:buClr>
              <a:buSzPct val="75000"/>
              <a:buNone/>
            </a:pPr>
            <a:r>
              <a:rPr lang="en-US" sz="1600" dirty="0">
                <a:solidFill>
                  <a:schemeClr val="tx2"/>
                </a:solidFill>
                <a:latin typeface="Calibri" pitchFamily="34" charset="0"/>
              </a:rPr>
              <a:t>2.       LEAs can calculate a more accurate </a:t>
            </a:r>
          </a:p>
          <a:p>
            <a:pPr marL="0" indent="0">
              <a:spcBef>
                <a:spcPts val="0"/>
              </a:spcBef>
              <a:buClr>
                <a:schemeClr val="tx2"/>
              </a:buClr>
              <a:buNone/>
            </a:pPr>
            <a:r>
              <a:rPr lang="en-US" sz="1600" dirty="0">
                <a:solidFill>
                  <a:schemeClr val="tx2"/>
                </a:solidFill>
                <a:latin typeface="Calibri" pitchFamily="34" charset="0"/>
              </a:rPr>
              <a:t>          current year amount using the </a:t>
            </a:r>
          </a:p>
          <a:p>
            <a:pPr marL="0" indent="0">
              <a:spcBef>
                <a:spcPts val="0"/>
              </a:spcBef>
              <a:buClr>
                <a:schemeClr val="tx2"/>
              </a:buClr>
              <a:buNone/>
            </a:pPr>
            <a:r>
              <a:rPr lang="en-US" sz="1600" dirty="0">
                <a:solidFill>
                  <a:schemeClr val="tx2"/>
                </a:solidFill>
                <a:latin typeface="Calibri" pitchFamily="34" charset="0"/>
              </a:rPr>
              <a:t>          Proportionate Share worksheet.  </a:t>
            </a:r>
          </a:p>
          <a:p>
            <a:pPr marL="0" indent="0">
              <a:spcBef>
                <a:spcPts val="0"/>
              </a:spcBef>
              <a:buClr>
                <a:schemeClr val="tx2"/>
              </a:buClr>
              <a:buNone/>
            </a:pPr>
            <a:r>
              <a:rPr lang="en-US" sz="1600" dirty="0">
                <a:solidFill>
                  <a:schemeClr val="tx2"/>
                </a:solidFill>
                <a:latin typeface="Calibri" pitchFamily="34" charset="0"/>
              </a:rPr>
              <a:t>          If this amount is greater than the </a:t>
            </a:r>
          </a:p>
          <a:p>
            <a:pPr marL="0" indent="0">
              <a:spcBef>
                <a:spcPts val="0"/>
              </a:spcBef>
              <a:buClr>
                <a:schemeClr val="tx2"/>
              </a:buClr>
              <a:buNone/>
            </a:pPr>
            <a:r>
              <a:rPr lang="en-US" sz="1600" dirty="0">
                <a:solidFill>
                  <a:schemeClr val="tx2"/>
                </a:solidFill>
                <a:latin typeface="Calibri" pitchFamily="34" charset="0"/>
              </a:rPr>
              <a:t>          estimated amount, the LEA should </a:t>
            </a:r>
          </a:p>
          <a:p>
            <a:pPr marL="0" indent="0">
              <a:spcBef>
                <a:spcPts val="0"/>
              </a:spcBef>
              <a:buClr>
                <a:schemeClr val="tx2"/>
              </a:buClr>
              <a:buNone/>
            </a:pPr>
            <a:r>
              <a:rPr lang="en-US" sz="1600" dirty="0">
                <a:solidFill>
                  <a:schemeClr val="tx2"/>
                </a:solidFill>
                <a:latin typeface="Calibri" pitchFamily="34" charset="0"/>
              </a:rPr>
              <a:t>          budget this amount on the </a:t>
            </a:r>
            <a:r>
              <a:rPr lang="en-US" sz="1600" b="1" dirty="0">
                <a:solidFill>
                  <a:schemeClr val="tx2"/>
                </a:solidFill>
                <a:latin typeface="Calibri" pitchFamily="34" charset="0"/>
              </a:rPr>
              <a:t>initial budget </a:t>
            </a:r>
          </a:p>
          <a:p>
            <a:pPr marL="0" indent="0">
              <a:spcBef>
                <a:spcPts val="0"/>
              </a:spcBef>
              <a:buClr>
                <a:schemeClr val="tx2"/>
              </a:buClr>
              <a:buNone/>
            </a:pPr>
            <a:r>
              <a:rPr lang="en-US" sz="1600" b="1" dirty="0">
                <a:solidFill>
                  <a:schemeClr val="tx2"/>
                </a:solidFill>
                <a:latin typeface="Calibri" pitchFamily="34" charset="0"/>
              </a:rPr>
              <a:t>          application</a:t>
            </a:r>
            <a:r>
              <a:rPr lang="en-US" sz="1600" dirty="0">
                <a:solidFill>
                  <a:schemeClr val="tx2"/>
                </a:solidFill>
                <a:latin typeface="Calibri" pitchFamily="34" charset="0"/>
              </a:rPr>
              <a:t>.</a:t>
            </a:r>
          </a:p>
          <a:p>
            <a:pPr marL="0" indent="0">
              <a:spcBef>
                <a:spcPts val="0"/>
              </a:spcBef>
              <a:buClr>
                <a:schemeClr val="tx2"/>
              </a:buClr>
              <a:buNone/>
            </a:pPr>
            <a:endParaRPr lang="en-US" sz="1800" dirty="0">
              <a:solidFill>
                <a:schemeClr val="tx2"/>
              </a:solidFill>
              <a:latin typeface="Calibri" pitchFamily="34" charset="0"/>
            </a:endParaRPr>
          </a:p>
          <a:p>
            <a:pPr marL="0" indent="0">
              <a:spcBef>
                <a:spcPts val="0"/>
              </a:spcBef>
              <a:buClr>
                <a:schemeClr val="tx2"/>
              </a:buClr>
              <a:buNone/>
            </a:pPr>
            <a:endParaRPr lang="en-US" sz="1100" dirty="0">
              <a:solidFill>
                <a:schemeClr val="tx2"/>
              </a:solidFill>
              <a:latin typeface="Calibri" pitchFamily="34" charset="0"/>
            </a:endParaRPr>
          </a:p>
          <a:p>
            <a:pPr marL="0" indent="0">
              <a:spcBef>
                <a:spcPts val="0"/>
              </a:spcBef>
              <a:buClr>
                <a:schemeClr val="tx2"/>
              </a:buClr>
              <a:buNone/>
            </a:pPr>
            <a:endParaRPr lang="en-US" sz="1100" dirty="0">
              <a:solidFill>
                <a:schemeClr val="tx2"/>
              </a:solidFill>
              <a:latin typeface="Calibri" pitchFamily="34" charset="0"/>
            </a:endParaRPr>
          </a:p>
          <a:p>
            <a:pPr marL="0" indent="0">
              <a:spcBef>
                <a:spcPts val="0"/>
              </a:spcBef>
              <a:buClr>
                <a:schemeClr val="tx2"/>
              </a:buClr>
              <a:buNone/>
            </a:pPr>
            <a:endParaRPr lang="en-US" sz="1100" dirty="0">
              <a:solidFill>
                <a:schemeClr val="tx2"/>
              </a:solidFill>
              <a:latin typeface="Calibri" pitchFamily="34" charset="0"/>
            </a:endParaRPr>
          </a:p>
          <a:p>
            <a:pPr marL="0" indent="0">
              <a:spcBef>
                <a:spcPts val="0"/>
              </a:spcBef>
              <a:buClr>
                <a:schemeClr val="tx2"/>
              </a:buClr>
              <a:buNone/>
            </a:pPr>
            <a:endParaRPr lang="en-US" sz="1100" dirty="0">
              <a:solidFill>
                <a:schemeClr val="tx2"/>
              </a:solidFill>
              <a:latin typeface="Calibri" pitchFamily="34" charset="0"/>
            </a:endParaRPr>
          </a:p>
          <a:p>
            <a:pPr marL="0" indent="0">
              <a:spcBef>
                <a:spcPts val="0"/>
              </a:spcBef>
              <a:buClr>
                <a:schemeClr val="tx2"/>
              </a:buClr>
              <a:buNone/>
            </a:pPr>
            <a:endParaRPr lang="en-US" sz="1100" dirty="0">
              <a:solidFill>
                <a:schemeClr val="tx2"/>
              </a:solidFill>
              <a:latin typeface="Calibri" pitchFamily="34" charset="0"/>
            </a:endParaRPr>
          </a:p>
          <a:p>
            <a:pPr marL="0" indent="0">
              <a:spcBef>
                <a:spcPts val="0"/>
              </a:spcBef>
              <a:buClr>
                <a:schemeClr val="tx2"/>
              </a:buClr>
              <a:buNone/>
            </a:pPr>
            <a:endParaRPr lang="en-US" sz="1100" dirty="0">
              <a:solidFill>
                <a:schemeClr val="tx2"/>
              </a:solidFill>
              <a:latin typeface="Calibri" pitchFamily="34" charset="0"/>
            </a:endParaRPr>
          </a:p>
          <a:p>
            <a:pPr marL="0" indent="0">
              <a:spcBef>
                <a:spcPts val="0"/>
              </a:spcBef>
              <a:buClr>
                <a:schemeClr val="tx2"/>
              </a:buClr>
              <a:buNone/>
            </a:pPr>
            <a:r>
              <a:rPr lang="en-US" sz="1500" dirty="0">
                <a:solidFill>
                  <a:schemeClr val="tx2"/>
                </a:solidFill>
                <a:latin typeface="Calibri" pitchFamily="34" charset="0"/>
                <a:hlinkClick r:id="rId2"/>
              </a:rPr>
              <a:t>https://dese.mo.gov/financial-admin-services/special-education-finance/part-b-proportionate-share</a:t>
            </a:r>
            <a:r>
              <a:rPr lang="en-US" sz="1500" dirty="0">
                <a:solidFill>
                  <a:schemeClr val="tx2"/>
                </a:solidFill>
                <a:latin typeface="Calibri" pitchFamily="34" charset="0"/>
              </a:rPr>
              <a:t> </a:t>
            </a:r>
          </a:p>
          <a:p>
            <a:endParaRPr lang="en-US" dirty="0"/>
          </a:p>
        </p:txBody>
      </p:sp>
      <p:sp>
        <p:nvSpPr>
          <p:cNvPr id="3" name="Title 2"/>
          <p:cNvSpPr>
            <a:spLocks noGrp="1"/>
          </p:cNvSpPr>
          <p:nvPr>
            <p:ph type="title"/>
          </p:nvPr>
        </p:nvSpPr>
        <p:spPr>
          <a:xfrm>
            <a:off x="177209" y="520470"/>
            <a:ext cx="8839200" cy="800100"/>
          </a:xfrm>
        </p:spPr>
        <p:txBody>
          <a:bodyPr>
            <a:normAutofit/>
          </a:bodyPr>
          <a:lstStyle/>
          <a:p>
            <a:r>
              <a:rPr lang="en-US" dirty="0"/>
              <a:t>DETERMINE PROPORTIONATE SHARE AMOUNT</a:t>
            </a:r>
          </a:p>
        </p:txBody>
      </p:sp>
      <p:pic>
        <p:nvPicPr>
          <p:cNvPr id="4" name="Picture 3"/>
          <p:cNvPicPr>
            <a:picLocks noChangeAspect="1"/>
          </p:cNvPicPr>
          <p:nvPr/>
        </p:nvPicPr>
        <p:blipFill rotWithShape="1">
          <a:blip r:embed="rId3"/>
          <a:srcRect l="9944" t="26537" r="11966" b="6228"/>
          <a:stretch/>
        </p:blipFill>
        <p:spPr>
          <a:xfrm>
            <a:off x="4953000" y="1221441"/>
            <a:ext cx="3733801" cy="3159368"/>
          </a:xfrm>
          <a:prstGeom prst="rect">
            <a:avLst/>
          </a:prstGeom>
        </p:spPr>
      </p:pic>
    </p:spTree>
    <p:extLst>
      <p:ext uri="{BB962C8B-B14F-4D97-AF65-F5344CB8AC3E}">
        <p14:creationId xmlns:p14="http://schemas.microsoft.com/office/powerpoint/2010/main" val="383692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77209" y="1200150"/>
            <a:ext cx="8839200" cy="3314700"/>
          </a:xfrm>
        </p:spPr>
        <p:txBody>
          <a:bodyPr/>
          <a:lstStyle/>
          <a:p>
            <a:pPr marL="0" indent="0">
              <a:buClrTx/>
              <a:buSzPct val="80000"/>
              <a:buNone/>
            </a:pPr>
            <a:r>
              <a:rPr lang="en-US" sz="1800" b="1" u="sng" dirty="0">
                <a:solidFill>
                  <a:schemeClr val="tx2"/>
                </a:solidFill>
                <a:latin typeface="Calibri" pitchFamily="34" charset="0"/>
              </a:rPr>
              <a:t>How do I know my proportionate share amount?</a:t>
            </a:r>
          </a:p>
          <a:p>
            <a:pPr marL="514350" indent="-514350">
              <a:buClr>
                <a:schemeClr val="tx2"/>
              </a:buClr>
              <a:buSzPct val="75000"/>
              <a:buFont typeface="+mj-lt"/>
              <a:buAutoNum type="arabicPeriod" startAt="3"/>
            </a:pPr>
            <a:r>
              <a:rPr lang="en-US" sz="1600" dirty="0">
                <a:solidFill>
                  <a:schemeClr val="tx2"/>
                </a:solidFill>
                <a:latin typeface="Calibri" pitchFamily="34" charset="0"/>
              </a:rPr>
              <a:t>The final Proportionate Share current year amount and any carryover is calculated on the prior year FER.  If the final amount on the FER is different than the current year budgeted amount and/or there is carryover, the LEA must complete a </a:t>
            </a:r>
            <a:r>
              <a:rPr lang="en-US" sz="1600" b="1" dirty="0">
                <a:solidFill>
                  <a:schemeClr val="tx2"/>
                </a:solidFill>
                <a:latin typeface="Calibri" pitchFamily="34" charset="0"/>
              </a:rPr>
              <a:t>budget revision </a:t>
            </a:r>
            <a:r>
              <a:rPr lang="en-US" sz="1600" dirty="0">
                <a:solidFill>
                  <a:schemeClr val="tx2"/>
                </a:solidFill>
                <a:latin typeface="Calibri" pitchFamily="34" charset="0"/>
              </a:rPr>
              <a:t>to budget the “Total to be budgeted next fiscal year” amount from the FER.</a:t>
            </a:r>
          </a:p>
          <a:p>
            <a:endParaRPr lang="en-US" dirty="0"/>
          </a:p>
        </p:txBody>
      </p:sp>
      <p:sp>
        <p:nvSpPr>
          <p:cNvPr id="3" name="Title 2"/>
          <p:cNvSpPr>
            <a:spLocks noGrp="1"/>
          </p:cNvSpPr>
          <p:nvPr>
            <p:ph type="title"/>
          </p:nvPr>
        </p:nvSpPr>
        <p:spPr>
          <a:xfrm>
            <a:off x="177209" y="520470"/>
            <a:ext cx="8839200" cy="800100"/>
          </a:xfrm>
        </p:spPr>
        <p:txBody>
          <a:bodyPr>
            <a:normAutofit/>
          </a:bodyPr>
          <a:lstStyle/>
          <a:p>
            <a:r>
              <a:rPr lang="en-US" dirty="0"/>
              <a:t>DETERMINE PROPORTIONATE SHARE AMOUNT</a:t>
            </a:r>
          </a:p>
        </p:txBody>
      </p:sp>
      <p:pic>
        <p:nvPicPr>
          <p:cNvPr id="4" name="Picture 3"/>
          <p:cNvPicPr>
            <a:picLocks noChangeAspect="1"/>
          </p:cNvPicPr>
          <p:nvPr/>
        </p:nvPicPr>
        <p:blipFill rotWithShape="1">
          <a:blip r:embed="rId2"/>
          <a:srcRect l="18603" t="48135" r="26138" b="31352"/>
          <a:stretch/>
        </p:blipFill>
        <p:spPr>
          <a:xfrm>
            <a:off x="762000" y="3105150"/>
            <a:ext cx="3352800" cy="838200"/>
          </a:xfrm>
          <a:prstGeom prst="rect">
            <a:avLst/>
          </a:prstGeom>
        </p:spPr>
      </p:pic>
      <p:sp>
        <p:nvSpPr>
          <p:cNvPr id="5" name="Rectangle 4"/>
          <p:cNvSpPr/>
          <p:nvPr/>
        </p:nvSpPr>
        <p:spPr>
          <a:xfrm>
            <a:off x="3505200" y="3486150"/>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3"/>
          <a:srcRect l="17347" t="50000" r="50000" b="31777"/>
          <a:stretch/>
        </p:blipFill>
        <p:spPr>
          <a:xfrm>
            <a:off x="4114800" y="3181350"/>
            <a:ext cx="1981200" cy="762000"/>
          </a:xfrm>
          <a:prstGeom prst="rect">
            <a:avLst/>
          </a:prstGeom>
        </p:spPr>
      </p:pic>
    </p:spTree>
    <p:extLst>
      <p:ext uri="{BB962C8B-B14F-4D97-AF65-F5344CB8AC3E}">
        <p14:creationId xmlns:p14="http://schemas.microsoft.com/office/powerpoint/2010/main" val="3688330363"/>
      </p:ext>
    </p:extLst>
  </p:cSld>
  <p:clrMapOvr>
    <a:masterClrMapping/>
  </p:clrMapOvr>
</p:sld>
</file>

<file path=ppt/theme/_rels/theme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image" Target="../media/image46.jpeg"/></Relationships>
</file>

<file path=ppt/theme/theme1.xml><?xml version="1.0" encoding="utf-8"?>
<a:theme xmlns:a="http://schemas.openxmlformats.org/drawingml/2006/main" name="DESE PPT Template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SE template.ash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DESE PPT Template 2017</Template>
  <TotalTime>24647</TotalTime>
  <Words>2842</Words>
  <Application>Microsoft Office PowerPoint</Application>
  <PresentationFormat>On-screen Show (16:9)</PresentationFormat>
  <Paragraphs>449</Paragraphs>
  <Slides>56</Slides>
  <Notes>17</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56</vt:i4>
      </vt:variant>
    </vt:vector>
  </HeadingPairs>
  <TitlesOfParts>
    <vt:vector size="71" baseType="lpstr">
      <vt:lpstr>Arial</vt:lpstr>
      <vt:lpstr>Bell MT</vt:lpstr>
      <vt:lpstr>Calibri</vt:lpstr>
      <vt:lpstr>Cambria</vt:lpstr>
      <vt:lpstr>Courier New</vt:lpstr>
      <vt:lpstr>Franklin Gothic Demi Cond</vt:lpstr>
      <vt:lpstr>Tw Cen MT</vt:lpstr>
      <vt:lpstr>Wingdings</vt:lpstr>
      <vt:lpstr>Wingdings 2</vt:lpstr>
      <vt:lpstr>DESE PPT Template 2017</vt:lpstr>
      <vt:lpstr>Section Dividers</vt:lpstr>
      <vt:lpstr>Content Layouts</vt:lpstr>
      <vt:lpstr>Content Breakout</vt:lpstr>
      <vt:lpstr>Closing </vt:lpstr>
      <vt:lpstr>DESE template.ashx</vt:lpstr>
      <vt:lpstr>SPECIAL EDUCATION FINANCE UPDATES</vt:lpstr>
      <vt:lpstr>PowerPoint Presentation</vt:lpstr>
      <vt:lpstr>PROPORTIONATE SHARE</vt:lpstr>
      <vt:lpstr>PROPORTIONATE SHARE</vt:lpstr>
      <vt:lpstr>PROPORTIONATE SHARE PROCESS </vt:lpstr>
      <vt:lpstr>DETERMINE PROPORTIONATE SHARE AMOUNT</vt:lpstr>
      <vt:lpstr>ESTIMATED PROPORTIONATE SHARE AMOUNT</vt:lpstr>
      <vt:lpstr>DETERMINE PROPORTIONATE SHARE AMOUNT</vt:lpstr>
      <vt:lpstr>DETERMINE PROPORTIONATE SHARE AMOUNT</vt:lpstr>
      <vt:lpstr>DETERMINE PROPORTIONATE SHARE AMOUNT</vt:lpstr>
      <vt:lpstr>WILL EVERY LEA HAVE A PROPORTIONATE SHARE AMOUNT? </vt:lpstr>
      <vt:lpstr>SPENDING PROPORTIONATE SHARE FUNDS</vt:lpstr>
      <vt:lpstr>SPENDING PROPORTIONATE SHARE FUNDS</vt:lpstr>
      <vt:lpstr>PowerPoint Presentation</vt:lpstr>
      <vt:lpstr>PowerPoint Presentation</vt:lpstr>
      <vt:lpstr>PowerPoint Presentation</vt:lpstr>
      <vt:lpstr>RELEASING UNSPENT PROPORTIONATE SHARE CARRYOVER FUNDS</vt:lpstr>
      <vt:lpstr>PowerPoint Presentation</vt:lpstr>
      <vt:lpstr>PowerPoint Presentation</vt:lpstr>
      <vt:lpstr>ALLOWABLE REASONS FOR UNEXPENDED CARRYOVER FUNDS</vt:lpstr>
      <vt:lpstr>CODING AND REPORTING OF  FY19 EXPENDITURES</vt:lpstr>
      <vt:lpstr>ACCOUNTING CODE STRUCTURE</vt:lpstr>
      <vt:lpstr>SOURCE OF FUNDS</vt:lpstr>
      <vt:lpstr>SPECIAL EDUCATION PROJECT CODES</vt:lpstr>
      <vt:lpstr>PART B 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MOE COMPLIANCE DETERMINATION</vt:lpstr>
      <vt:lpstr>PowerPoint Presentation</vt:lpstr>
      <vt:lpstr>PowerPoint Presentation</vt:lpstr>
      <vt:lpstr>CODING SPECIAL EDUCATION COSTS FOR MOE </vt:lpstr>
      <vt:lpstr>CODING SPECIAL EDUCATION COSTS FOR MOE </vt:lpstr>
      <vt:lpstr>MOE RED FLAGS – LARGE INCREASE TO LOCAL</vt:lpstr>
      <vt:lpstr>MOE RED FLAGS – LARGE LOCAL DECREASE &amp; NOT MET IN ANY METHOD</vt:lpstr>
      <vt:lpstr>MOE RED FLAGS – ONLY MEETING ON ZERO LOCAL</vt:lpstr>
      <vt:lpstr>ECSE FER</vt:lpstr>
      <vt:lpstr>PowerPoint Presentation</vt:lpstr>
      <vt:lpstr>FER FEDERAL ADJUSTMENTS</vt:lpstr>
      <vt:lpstr>OVERLAPPING GRANT CYCLES</vt:lpstr>
      <vt:lpstr>PowerPoint Presentation</vt:lpstr>
      <vt:lpstr>TRACKING GRANT FY COSTS SEPARATELY</vt:lpstr>
      <vt:lpstr>TRACKING GRANT FY COSTS SEPARATELY</vt:lpstr>
      <vt:lpstr>SUMMER PAYROLL</vt:lpstr>
      <vt:lpstr>FUNDING OPTIONS</vt:lpstr>
      <vt:lpstr>PowerPoint Presentation</vt:lpstr>
      <vt:lpstr>RESOURCES</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DIRECTORS  FINANCE ACADEMY</dc:title>
  <dc:creator>Woods, Shelley</dc:creator>
  <cp:lastModifiedBy>Debbi Magnifico</cp:lastModifiedBy>
  <cp:revision>497</cp:revision>
  <cp:lastPrinted>2019-07-08T01:49:53Z</cp:lastPrinted>
  <dcterms:created xsi:type="dcterms:W3CDTF">2018-04-27T19:54:41Z</dcterms:created>
  <dcterms:modified xsi:type="dcterms:W3CDTF">2019-09-28T20:38:12Z</dcterms:modified>
</cp:coreProperties>
</file>