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6"/>
  </p:notesMasterIdLst>
  <p:handoutMasterIdLst>
    <p:handoutMasterId r:id="rId47"/>
  </p:handoutMasterIdLst>
  <p:sldIdLst>
    <p:sldId id="302" r:id="rId2"/>
    <p:sldId id="312" r:id="rId3"/>
    <p:sldId id="295" r:id="rId4"/>
    <p:sldId id="296" r:id="rId5"/>
    <p:sldId id="303" r:id="rId6"/>
    <p:sldId id="305" r:id="rId7"/>
    <p:sldId id="313" r:id="rId8"/>
    <p:sldId id="314" r:id="rId9"/>
    <p:sldId id="315" r:id="rId10"/>
    <p:sldId id="316" r:id="rId11"/>
    <p:sldId id="318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8" r:id="rId21"/>
    <p:sldId id="326" r:id="rId22"/>
    <p:sldId id="327" r:id="rId23"/>
    <p:sldId id="331" r:id="rId24"/>
    <p:sldId id="332" r:id="rId25"/>
    <p:sldId id="308" r:id="rId26"/>
    <p:sldId id="330" r:id="rId27"/>
    <p:sldId id="309" r:id="rId28"/>
    <p:sldId id="291" r:id="rId29"/>
    <p:sldId id="297" r:id="rId30"/>
    <p:sldId id="307" r:id="rId31"/>
    <p:sldId id="333" r:id="rId32"/>
    <p:sldId id="301" r:id="rId33"/>
    <p:sldId id="310" r:id="rId34"/>
    <p:sldId id="287" r:id="rId35"/>
    <p:sldId id="278" r:id="rId36"/>
    <p:sldId id="290" r:id="rId37"/>
    <p:sldId id="281" r:id="rId38"/>
    <p:sldId id="289" r:id="rId39"/>
    <p:sldId id="285" r:id="rId40"/>
    <p:sldId id="277" r:id="rId41"/>
    <p:sldId id="286" r:id="rId42"/>
    <p:sldId id="294" r:id="rId43"/>
    <p:sldId id="304" r:id="rId44"/>
    <p:sldId id="306" r:id="rId4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erman6" initials="k" lastIdx="1" clrIdx="0"/>
  <p:cmAuthor id="1" name="Windows User" initials="WU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5"/>
    <p:restoredTop sz="94756"/>
  </p:normalViewPr>
  <p:slideViewPr>
    <p:cSldViewPr>
      <p:cViewPr varScale="1">
        <p:scale>
          <a:sx n="72" d="100"/>
          <a:sy n="72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91C164E-CC2D-4015-B93A-F76CA23F544C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98F4BBD-D8EA-46B9-B910-D434D539A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7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4F72F31-C1FF-4386-9152-477957531FB0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A41857D-C643-4BD6-B8A1-FD91B5648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2B94A-7689-F744-B583-9F41E194A3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Insititue</a:t>
            </a:r>
            <a:r>
              <a:rPr lang="en-US" dirty="0"/>
              <a:t> of Education Sciences is a branch of the US </a:t>
            </a:r>
            <a:r>
              <a:rPr lang="en-US" dirty="0" err="1"/>
              <a:t>Dept</a:t>
            </a:r>
            <a:r>
              <a:rPr lang="en-US" dirty="0"/>
              <a:t>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2B94A-7689-F744-B583-9F41E194A3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857D-C643-4BD6-B8A1-FD91B5648F3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857D-C643-4BD6-B8A1-FD91B5648F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6AEC14-0A96-4A8C-91E3-8CA072DBFA78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7C0B67-1897-48A8-A91D-2415D6C5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O8MwBZl-V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6553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600" b="1" dirty="0"/>
              <a:t>Missouri Council of Administrators </a:t>
            </a:r>
            <a:br>
              <a:rPr lang="en-US" sz="3600" b="1" dirty="0"/>
            </a:br>
            <a:r>
              <a:rPr lang="en-US" sz="3600" b="1" dirty="0"/>
              <a:t>of Special Education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2019 Fall Conference</a:t>
            </a:r>
            <a:br>
              <a:rPr lang="en-US" sz="3600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Monday, September 23, 2019</a:t>
            </a:r>
            <a:br>
              <a:rPr lang="en-US" sz="2800" dirty="0"/>
            </a:br>
            <a:r>
              <a:rPr lang="en-US" sz="2800" dirty="0"/>
              <a:t>Tan-Tar-A Resort, Lake of the Ozarks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144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Leadership Responsibilities</a:t>
            </a:r>
            <a:br>
              <a:rPr lang="en-US" sz="2800" dirty="0"/>
            </a:br>
            <a:r>
              <a:rPr lang="en-US" sz="2000" dirty="0"/>
              <a:t>(average correlation w/student academic achievement</a:t>
            </a:r>
            <a:r>
              <a:rPr lang="en-US" sz="1300" dirty="0"/>
              <a:t>)        </a:t>
            </a:r>
            <a:r>
              <a:rPr lang="en-US" sz="1400" dirty="0" err="1"/>
              <a:t>Marzano</a:t>
            </a:r>
            <a:r>
              <a:rPr lang="en-US" sz="1400" dirty="0"/>
              <a:t>, Waters &amp; McNulty, 2005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Affirmation (.19) 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Change Agent (.25)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Contingent Rewards (.24)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Communication (.23)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Culture (.25)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Discipline (.27)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Flexibility (.28)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Focus (.24)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Ideals/Beliefs (.22)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Input (.25)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Intellectual Stimulation (.24)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Involvement in </a:t>
            </a:r>
            <a:r>
              <a:rPr lang="en-US" sz="2000" dirty="0" err="1"/>
              <a:t>Curr</a:t>
            </a:r>
            <a:r>
              <a:rPr lang="en-US" sz="2000" dirty="0"/>
              <a:t>/</a:t>
            </a:r>
            <a:r>
              <a:rPr lang="en-US" sz="2000" dirty="0" err="1"/>
              <a:t>Instr</a:t>
            </a:r>
            <a:r>
              <a:rPr lang="en-US" sz="2000" dirty="0"/>
              <a:t>/Assess (.20)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Knowledge of </a:t>
            </a:r>
            <a:r>
              <a:rPr lang="en-US" sz="2000" dirty="0" err="1"/>
              <a:t>Curr</a:t>
            </a:r>
            <a:r>
              <a:rPr lang="en-US" sz="2000" dirty="0"/>
              <a:t>/</a:t>
            </a:r>
            <a:r>
              <a:rPr lang="en-US" sz="2000" dirty="0" err="1"/>
              <a:t>Instr</a:t>
            </a:r>
            <a:r>
              <a:rPr lang="en-US" sz="2000" dirty="0"/>
              <a:t>/Assess (.25)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Monitoring/Evaluation (.27)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Optimizer (.20)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Order (.25)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Outreach (.27)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Relationships (.18)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Resources (.25)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Situational Awareness (.33)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Visibility (.20)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Distributed/Shared Leadership</a:t>
            </a:r>
            <a:br>
              <a:rPr lang="en-US" dirty="0"/>
            </a:br>
            <a:r>
              <a:rPr lang="en-US" dirty="0"/>
              <a:t>								</a:t>
            </a:r>
            <a:r>
              <a:rPr lang="en-US" sz="2200" dirty="0"/>
              <a:t>Activity #3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Define…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Distributed/Shared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/>
          <a:lstStyle/>
          <a:p>
            <a:r>
              <a:rPr lang="en-US" dirty="0"/>
              <a:t>Leadership that includes teams of staff members is not a new concept.</a:t>
            </a:r>
          </a:p>
          <a:p>
            <a:r>
              <a:rPr lang="en-US" dirty="0"/>
              <a:t>Defined as a leadership style in which school governance is distributed among several staff members from different areas of the school community for the purpose of: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Decision making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Evaluation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Policy development/revision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Overall school improvement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30275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Distributed/Shared Leadership</a:t>
            </a:r>
            <a:br>
              <a:rPr lang="en-US" dirty="0"/>
            </a:br>
            <a:r>
              <a:rPr lang="en-US" dirty="0"/>
              <a:t>							</a:t>
            </a:r>
            <a:r>
              <a:rPr lang="en-US" sz="2200" dirty="0"/>
              <a:t>Activity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are some advantages of a leader sharing leadership responsibilities with colleagues?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are some challenges a leader faces when sharing leadership responsibilities with colleagues?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are some ways you share leadership responsibilities with your colleagues?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Potential Advantages of Shared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Leaders relieved of some managerial duties in order to pay attention to other priorities</a:t>
            </a:r>
          </a:p>
          <a:p>
            <a:r>
              <a:rPr lang="en-US" sz="2800" dirty="0"/>
              <a:t>Increased understanding by colleagues leads to greater support and empathy for the leader’s role</a:t>
            </a:r>
          </a:p>
          <a:p>
            <a:r>
              <a:rPr lang="en-US" sz="2800" dirty="0"/>
              <a:t>Investment of staff in decision making leads to engagement</a:t>
            </a:r>
          </a:p>
          <a:p>
            <a:r>
              <a:rPr lang="en-US" sz="2800" dirty="0"/>
              <a:t>Development of skills (some will become leaders!)</a:t>
            </a:r>
          </a:p>
          <a:p>
            <a:r>
              <a:rPr lang="en-US" sz="2800" dirty="0"/>
              <a:t>Expansion of talents, expertise, experience and perspectives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Leadership In Behavior Support 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862A3-C538-43E7-9772-B1D1B739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2400"/>
            <a:ext cx="22860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Your Leadership Style?</a:t>
            </a:r>
            <a:br>
              <a:rPr lang="en-US" dirty="0"/>
            </a:br>
            <a:r>
              <a:rPr lang="en-US" dirty="0"/>
              <a:t>								</a:t>
            </a:r>
            <a:r>
              <a:rPr lang="en-US" sz="2200" dirty="0"/>
              <a:t>Activity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209800"/>
            <a:ext cx="8153400" cy="3886200"/>
          </a:xfrm>
        </p:spPr>
        <p:txBody>
          <a:bodyPr>
            <a:normAutofit/>
          </a:bodyPr>
          <a:lstStyle/>
          <a:p>
            <a:r>
              <a:rPr lang="en-US" sz="3600" dirty="0"/>
              <a:t>Based on your current understanding of these two leadership styles, which one do you tend towards?</a:t>
            </a:r>
          </a:p>
          <a:p>
            <a:pPr lvl="1"/>
            <a:r>
              <a:rPr lang="en-US" sz="3600" dirty="0"/>
              <a:t>Transformational Leader</a:t>
            </a:r>
          </a:p>
          <a:p>
            <a:pPr lvl="1"/>
            <a:r>
              <a:rPr lang="en-US" sz="3600" dirty="0"/>
              <a:t>Instructional Leader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Leadership Styles</a:t>
            </a: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						</a:t>
            </a:r>
            <a:r>
              <a:rPr lang="en-US" sz="2700" dirty="0"/>
              <a:t>Hattie 2015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Leadership Styles</a:t>
            </a: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						</a:t>
            </a:r>
            <a:r>
              <a:rPr lang="en-US" sz="2700" dirty="0"/>
              <a:t>Hattie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Transformational leaders average effect size on student outcomes was 0.11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Instructional leaders average effect size on student outcomes was 0.42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					</a:t>
            </a:r>
            <a:r>
              <a:rPr lang="en-US" sz="2400" dirty="0"/>
              <a:t>-Robinson, </a:t>
            </a:r>
            <a:r>
              <a:rPr lang="en-US" sz="2400" dirty="0" err="1"/>
              <a:t>Loyd</a:t>
            </a:r>
            <a:r>
              <a:rPr lang="en-US" sz="2400" dirty="0"/>
              <a:t>, Rowe (2008)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Self-Reflection: How does my leadership style reflect these attributes? 		</a:t>
            </a:r>
            <a:r>
              <a:rPr lang="en-US" sz="2200" dirty="0"/>
              <a:t>Activity #6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Welcome!!!</a:t>
            </a:r>
          </a:p>
        </p:txBody>
      </p:sp>
      <p:pic>
        <p:nvPicPr>
          <p:cNvPr id="2560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81000" y="1905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Safe and Civil Schools</a:t>
            </a:r>
          </a:p>
          <a:p>
            <a:r>
              <a:rPr lang="en-US" sz="6000" dirty="0"/>
              <a:t>Leadership Project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63426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4862A3-C538-43E7-9772-B1D1B739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19600"/>
            <a:ext cx="25146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861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Safe and Civil Schools’ Philosophy and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All students must be treated with respect.</a:t>
            </a:r>
          </a:p>
          <a:p>
            <a:r>
              <a:rPr lang="en-US" dirty="0"/>
              <a:t>Behavior can change. </a:t>
            </a:r>
            <a:r>
              <a:rPr lang="en-US" sz="2000" dirty="0"/>
              <a:t>(ABC Model of Behavioral Theory)</a:t>
            </a:r>
          </a:p>
          <a:p>
            <a:r>
              <a:rPr lang="en-US" dirty="0"/>
              <a:t>Students should be taught the skills and behavior needed for success. </a:t>
            </a:r>
            <a:r>
              <a:rPr lang="en-US" sz="2200" dirty="0"/>
              <a:t>(common language, expectations, guidelines for success)</a:t>
            </a:r>
          </a:p>
          <a:p>
            <a:r>
              <a:rPr lang="en-US" dirty="0"/>
              <a:t>Motivation and responsibility should be encouraged through positive interaction and building relationships with students.</a:t>
            </a:r>
          </a:p>
          <a:p>
            <a:r>
              <a:rPr lang="en-US" dirty="0"/>
              <a:t>Student misbehavior provides a teaching opportunity. </a:t>
            </a:r>
            <a:r>
              <a:rPr lang="en-US" sz="2200" dirty="0"/>
              <a:t>(common language, expectations, guidelines for success)</a:t>
            </a:r>
          </a:p>
          <a:p>
            <a:r>
              <a:rPr lang="en-US" dirty="0"/>
              <a:t>Collaboration is critical. All staff members must work together to help students behave respectively and to meet student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Behavioral Theory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Behavioral Theory</a:t>
            </a:r>
            <a:br>
              <a:rPr lang="en-US" dirty="0"/>
            </a:br>
            <a:r>
              <a:rPr lang="en-US" dirty="0"/>
              <a:t>								</a:t>
            </a:r>
            <a:r>
              <a:rPr lang="en-US" sz="2200" dirty="0"/>
              <a:t>Activity #7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90712"/>
            <a:ext cx="7924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Continuous Improvement Cycle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STOIC Framework</a:t>
            </a:r>
            <a:br>
              <a:rPr lang="en-US" dirty="0"/>
            </a:br>
            <a:r>
              <a:rPr lang="en-US" dirty="0"/>
              <a:t>							  </a:t>
            </a:r>
            <a:r>
              <a:rPr lang="en-US" sz="2200" dirty="0"/>
              <a:t>Activity #8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Structure</a:t>
            </a:r>
            <a:r>
              <a:rPr lang="en-US" dirty="0"/>
              <a:t>: Structure all school settings </a:t>
            </a:r>
            <a:r>
              <a:rPr lang="en-US" b="1" i="1" dirty="0"/>
              <a:t>for success </a:t>
            </a:r>
          </a:p>
          <a:p>
            <a:pPr marL="0" indent="0">
              <a:buNone/>
            </a:pPr>
            <a:r>
              <a:rPr lang="en-US" b="1" dirty="0"/>
              <a:t>Teach</a:t>
            </a:r>
            <a:r>
              <a:rPr lang="en-US" dirty="0"/>
              <a:t>: Teach </a:t>
            </a:r>
            <a:r>
              <a:rPr lang="en-US" b="1" i="1" dirty="0"/>
              <a:t>behavioral expectations </a:t>
            </a:r>
            <a:r>
              <a:rPr lang="en-US" dirty="0"/>
              <a:t>to students for all common areas and the classroom. </a:t>
            </a:r>
          </a:p>
          <a:p>
            <a:pPr marL="0" indent="0">
              <a:buNone/>
            </a:pPr>
            <a:r>
              <a:rPr lang="en-US" b="1" dirty="0"/>
              <a:t>Observe</a:t>
            </a:r>
            <a:r>
              <a:rPr lang="en-US" dirty="0"/>
              <a:t>: Observe and monitor student behavior    		     </a:t>
            </a:r>
            <a:r>
              <a:rPr lang="en-US" b="1" i="1" dirty="0"/>
              <a:t>(Supervise)</a:t>
            </a:r>
          </a:p>
          <a:p>
            <a:pPr marL="0" indent="0">
              <a:buNone/>
            </a:pPr>
            <a:r>
              <a:rPr lang="en-US" b="1" dirty="0"/>
              <a:t>Interact</a:t>
            </a:r>
            <a:r>
              <a:rPr lang="en-US" dirty="0"/>
              <a:t>: Interact </a:t>
            </a:r>
            <a:r>
              <a:rPr lang="en-US" b="1" i="1" dirty="0"/>
              <a:t>positively </a:t>
            </a:r>
            <a:r>
              <a:rPr lang="en-US" dirty="0"/>
              <a:t>with students </a:t>
            </a:r>
          </a:p>
          <a:p>
            <a:pPr marL="0" indent="0">
              <a:buNone/>
            </a:pPr>
            <a:r>
              <a:rPr lang="en-US" b="1" dirty="0"/>
              <a:t>Correct</a:t>
            </a:r>
            <a:r>
              <a:rPr lang="en-US" dirty="0"/>
              <a:t>: Correct </a:t>
            </a:r>
            <a:r>
              <a:rPr lang="en-US" b="1" i="1" dirty="0"/>
              <a:t>fluently,</a:t>
            </a:r>
            <a:r>
              <a:rPr lang="en-US" dirty="0"/>
              <a:t> </a:t>
            </a:r>
            <a:r>
              <a:rPr lang="en-US" b="1" i="1" dirty="0"/>
              <a:t>respectfully </a:t>
            </a:r>
            <a:r>
              <a:rPr lang="en-US" i="1" dirty="0"/>
              <a:t>and</a:t>
            </a:r>
            <a:r>
              <a:rPr lang="en-US" b="1" i="1" dirty="0"/>
              <a:t> immediately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How is effectiveness measured?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Principal perception surveys </a:t>
            </a:r>
          </a:p>
          <a:p>
            <a:pPr lvl="1"/>
            <a:r>
              <a:rPr lang="en-US" dirty="0"/>
              <a:t>Self-perceived leadership skills</a:t>
            </a:r>
          </a:p>
          <a:p>
            <a:pPr lvl="1"/>
            <a:r>
              <a:rPr lang="en-US" dirty="0"/>
              <a:t>School climate; teacher and student behaviors</a:t>
            </a:r>
          </a:p>
          <a:p>
            <a:r>
              <a:rPr lang="en-US" dirty="0"/>
              <a:t>Teacher anonymous surveys</a:t>
            </a:r>
          </a:p>
          <a:p>
            <a:pPr lvl="1"/>
            <a:r>
              <a:rPr lang="en-US" dirty="0"/>
              <a:t>Brief perception survey </a:t>
            </a:r>
          </a:p>
          <a:p>
            <a:pPr lvl="1"/>
            <a:r>
              <a:rPr lang="en-US" dirty="0"/>
              <a:t>School organization, student behaviors</a:t>
            </a:r>
          </a:p>
          <a:p>
            <a:r>
              <a:rPr lang="en-US" dirty="0"/>
              <a:t>Student anonymous surveys</a:t>
            </a:r>
          </a:p>
          <a:p>
            <a:pPr lvl="1"/>
            <a:r>
              <a:rPr lang="en-US" dirty="0"/>
              <a:t>Brief perception survey</a:t>
            </a:r>
          </a:p>
          <a:p>
            <a:pPr lvl="1"/>
            <a:r>
              <a:rPr lang="en-US" dirty="0"/>
              <a:t>Bulling, victimization, school climate</a:t>
            </a:r>
          </a:p>
          <a:p>
            <a:r>
              <a:rPr lang="en-US" dirty="0"/>
              <a:t>Building observations</a:t>
            </a:r>
          </a:p>
          <a:p>
            <a:pPr lvl="1"/>
            <a:r>
              <a:rPr lang="en-US" dirty="0"/>
              <a:t>Common area walk-through observations conducted by Research staff, blind to study condition, twice per year to record frequency of behaviors</a:t>
            </a:r>
          </a:p>
        </p:txBody>
      </p:sp>
      <p:sp>
        <p:nvSpPr>
          <p:cNvPr id="27650" name="AutoShape 2" descr="Image result for measuring effective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measuring effective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Image result for measuring effective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Image result for measuring effective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AutoShape 10" descr="Image result for measuring effective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0" name="Picture 12" descr="C:\Users\Dennis\Desktop\eddective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95600"/>
            <a:ext cx="28956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0E0B-2A23-4C35-9A42-FFAB0CB7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5486400" cy="990600"/>
          </a:xfrm>
        </p:spPr>
        <p:txBody>
          <a:bodyPr/>
          <a:lstStyle/>
          <a:p>
            <a:r>
              <a:rPr lang="en-US" dirty="0"/>
              <a:t>Sample Student Survey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09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4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34200" y="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Fall 2017</a:t>
            </a:r>
          </a:p>
          <a:p>
            <a:pPr marL="342900" indent="-342900">
              <a:buAutoNum type="arabicPeriod"/>
            </a:pPr>
            <a:r>
              <a:rPr lang="en-US" dirty="0"/>
              <a:t>Spring 2018</a:t>
            </a:r>
          </a:p>
          <a:p>
            <a:pPr marL="342900" indent="-342900">
              <a:buAutoNum type="arabicPeriod"/>
            </a:pPr>
            <a:r>
              <a:rPr lang="en-US" dirty="0"/>
              <a:t>Fall 2018</a:t>
            </a:r>
          </a:p>
          <a:p>
            <a:pPr marL="342900" indent="-342900">
              <a:buAutoNum type="arabicPeriod"/>
            </a:pPr>
            <a:r>
              <a:rPr lang="en-US" dirty="0"/>
              <a:t>Spring 2019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6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02474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Supporting school leadership in the development and maintenance of positive school climate, safety and connectedness.</a:t>
            </a:r>
            <a:br>
              <a:rPr lang="en-US" sz="2400" b="1" dirty="0"/>
            </a:br>
            <a:br>
              <a:rPr lang="en-US" sz="2400" dirty="0"/>
            </a:br>
            <a:endParaRPr lang="en-US" sz="2400" strike="sngStrike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Safe and Civil Schools Leadership Project</a:t>
            </a:r>
          </a:p>
        </p:txBody>
      </p:sp>
      <p:pic>
        <p:nvPicPr>
          <p:cNvPr id="7" name="Picture 6" descr="leader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91000"/>
            <a:ext cx="3657600" cy="1600200"/>
          </a:xfrm>
          <a:prstGeom prst="rect">
            <a:avLst/>
          </a:prstGeom>
        </p:spPr>
      </p:pic>
      <p:sp>
        <p:nvSpPr>
          <p:cNvPr id="35844" name="AutoShape 4" descr="Image result for school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Image result for school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Image result for school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Image result for school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Image result for school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14800"/>
            <a:ext cx="2895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5" name="Picture 15" descr="Image result for leadership tea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7112" y="2743200"/>
            <a:ext cx="2466975" cy="184785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59374"/>
            <a:ext cx="1462087" cy="646226"/>
          </a:xfrm>
          <a:prstGeom prst="rect">
            <a:avLst/>
          </a:prstGeom>
        </p:spPr>
      </p:pic>
      <p:pic>
        <p:nvPicPr>
          <p:cNvPr id="13" name="Picture 12" descr="SCS_logo-(372x169-pixels)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81" y="6088588"/>
            <a:ext cx="1371600" cy="65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3542" y="6041980"/>
            <a:ext cx="1302134" cy="7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72200"/>
            <a:ext cx="431800" cy="533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6248400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College of Education</a:t>
            </a:r>
          </a:p>
        </p:txBody>
      </p:sp>
    </p:spTree>
    <p:extLst>
      <p:ext uri="{BB962C8B-B14F-4D97-AF65-F5344CB8AC3E}">
        <p14:creationId xmlns:p14="http://schemas.microsoft.com/office/powerpoint/2010/main" val="36317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Staff Survey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19400"/>
            <a:ext cx="883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2098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629400" y="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Fall 2017</a:t>
            </a:r>
          </a:p>
          <a:p>
            <a:pPr marL="342900" indent="-342900">
              <a:buAutoNum type="arabicPeriod"/>
            </a:pPr>
            <a:r>
              <a:rPr lang="en-US" dirty="0"/>
              <a:t>Spring 2018</a:t>
            </a:r>
          </a:p>
          <a:p>
            <a:pPr marL="342900" indent="-342900">
              <a:buAutoNum type="arabicPeriod"/>
            </a:pPr>
            <a:r>
              <a:rPr lang="en-US" dirty="0"/>
              <a:t>Fall 2018</a:t>
            </a:r>
          </a:p>
          <a:p>
            <a:pPr marL="342900" indent="-342900">
              <a:buAutoNum type="arabicPeriod"/>
            </a:pPr>
            <a:r>
              <a:rPr lang="en-US" dirty="0"/>
              <a:t>Spring 2019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Analysis</a:t>
            </a:r>
            <a:br>
              <a:rPr lang="en-US" dirty="0"/>
            </a:br>
            <a:r>
              <a:rPr lang="en-US" dirty="0"/>
              <a:t>                           </a:t>
            </a:r>
            <a:r>
              <a:rPr lang="en-US" sz="2200" dirty="0"/>
              <a:t>Team/Table Activity #9</a:t>
            </a:r>
            <a:r>
              <a:rPr lang="en-US" dirty="0"/>
              <a:t>                                       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/>
          <a:lstStyle/>
          <a:p>
            <a:r>
              <a:rPr lang="en-US" dirty="0"/>
              <a:t>Using the Continuous Improvement Cycle analyze the Student Support Survey Data Results and work through the process.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908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962400"/>
            <a:ext cx="525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62800" y="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Fall 2017</a:t>
            </a:r>
          </a:p>
          <a:p>
            <a:pPr marL="342900" indent="-342900">
              <a:buAutoNum type="arabicPeriod"/>
            </a:pPr>
            <a:r>
              <a:rPr lang="en-US" dirty="0"/>
              <a:t>Spring 2018</a:t>
            </a:r>
          </a:p>
          <a:p>
            <a:pPr marL="342900" indent="-342900">
              <a:buAutoNum type="arabicPeriod"/>
            </a:pPr>
            <a:r>
              <a:rPr lang="en-US" dirty="0"/>
              <a:t>Fall 2018</a:t>
            </a:r>
          </a:p>
          <a:p>
            <a:pPr marL="342900" indent="-342900">
              <a:buAutoNum type="arabicPeriod"/>
            </a:pPr>
            <a:r>
              <a:rPr lang="en-US" dirty="0"/>
              <a:t>Spring 2019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>
            <a:noAutofit/>
          </a:bodyPr>
          <a:lstStyle/>
          <a:p>
            <a:r>
              <a:rPr lang="en-US" sz="3200" dirty="0"/>
              <a:t>Student/Staff Survey “other” Measureable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461248" cy="4648200"/>
          </a:xfrm>
        </p:spPr>
        <p:txBody>
          <a:bodyPr/>
          <a:lstStyle/>
          <a:p>
            <a:r>
              <a:rPr lang="en-US" dirty="0"/>
              <a:t>Respect</a:t>
            </a:r>
          </a:p>
          <a:p>
            <a:r>
              <a:rPr lang="en-US" dirty="0"/>
              <a:t>Student Engagement-Affective</a:t>
            </a:r>
          </a:p>
          <a:p>
            <a:r>
              <a:rPr lang="en-US" dirty="0"/>
              <a:t>Academic Expectations</a:t>
            </a:r>
          </a:p>
          <a:p>
            <a:r>
              <a:rPr lang="en-US" dirty="0"/>
              <a:t>Rules and Behavioral Expectations</a:t>
            </a:r>
          </a:p>
          <a:p>
            <a:r>
              <a:rPr lang="en-US" dirty="0"/>
              <a:t>School Safety and Risk</a:t>
            </a:r>
          </a:p>
          <a:p>
            <a:r>
              <a:rPr lang="en-US" dirty="0"/>
              <a:t>Victim Experiences</a:t>
            </a:r>
          </a:p>
          <a:p>
            <a:r>
              <a:rPr lang="en-US" dirty="0"/>
              <a:t>Teasing/Bullying</a:t>
            </a:r>
          </a:p>
          <a:p>
            <a:r>
              <a:rPr lang="en-US" dirty="0"/>
              <a:t>Physical Altercations/Threats</a:t>
            </a:r>
          </a:p>
        </p:txBody>
      </p:sp>
      <p:pic>
        <p:nvPicPr>
          <p:cNvPr id="16387" name="Picture 3" descr="C:\Users\Dennis\Desktop\d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14800"/>
            <a:ext cx="3733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SCSLP </a:t>
            </a:r>
            <a:r>
              <a:rPr lang="en-US" b="1" i="1" dirty="0"/>
              <a:t>Support</a:t>
            </a:r>
            <a:r>
              <a:rPr lang="en-US" dirty="0"/>
              <a:t> not </a:t>
            </a:r>
            <a:r>
              <a:rPr lang="en-US" b="1" i="1" dirty="0"/>
              <a:t>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   SCSLP works in conjunction with school improvement initiatives and does not replace existing programs.</a:t>
            </a:r>
          </a:p>
          <a:p>
            <a:pPr lvl="0">
              <a:buNone/>
            </a:pP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b="1" dirty="0"/>
              <a:t>PBIS</a:t>
            </a:r>
            <a:r>
              <a:rPr lang="en-US" dirty="0"/>
              <a:t> </a:t>
            </a:r>
            <a:r>
              <a:rPr lang="en-US" i="1" dirty="0"/>
              <a:t>(Positive Behavioral Interventions and Supports)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/>
              <a:t>LIMS</a:t>
            </a:r>
            <a:r>
              <a:rPr lang="en-US" dirty="0"/>
              <a:t> </a:t>
            </a:r>
            <a:r>
              <a:rPr lang="en-US" i="1" dirty="0"/>
              <a:t>(Leader in Me School)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/>
              <a:t>BIST</a:t>
            </a:r>
            <a:r>
              <a:rPr lang="en-US" dirty="0"/>
              <a:t> </a:t>
            </a:r>
            <a:r>
              <a:rPr lang="en-US" i="1" dirty="0"/>
              <a:t>(Behavior Intervention Support Team)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/>
              <a:t>AVID </a:t>
            </a:r>
            <a:r>
              <a:rPr lang="en-US" i="1" dirty="0"/>
              <a:t>(Advancement Via Individual Determination)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err="1"/>
              <a:t>RtI</a:t>
            </a:r>
            <a:r>
              <a:rPr lang="en-US" b="1" dirty="0"/>
              <a:t> </a:t>
            </a:r>
            <a:r>
              <a:rPr lang="en-US" i="1" dirty="0"/>
              <a:t>(Response to Intervention)</a:t>
            </a:r>
          </a:p>
          <a:p>
            <a:pPr lvl="0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and Coaching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334" y="1676400"/>
            <a:ext cx="8437714" cy="4495800"/>
          </a:xfrm>
        </p:spPr>
        <p:txBody>
          <a:bodyPr>
            <a:normAutofit/>
          </a:bodyPr>
          <a:lstStyle/>
          <a:p>
            <a:r>
              <a:rPr lang="en-US" dirty="0"/>
              <a:t>The program is for principals and school behavior support teams and focuses on:</a:t>
            </a:r>
          </a:p>
          <a:p>
            <a:pPr lvl="1"/>
            <a:r>
              <a:rPr lang="en-US" dirty="0"/>
              <a:t>Strengthening school behavior support leadership teams</a:t>
            </a:r>
          </a:p>
          <a:p>
            <a:pPr lvl="1"/>
            <a:r>
              <a:rPr lang="en-US" dirty="0"/>
              <a:t>Promoting student pro-social behaviors and achievement</a:t>
            </a:r>
          </a:p>
          <a:p>
            <a:pPr lvl="1"/>
            <a:r>
              <a:rPr lang="en-US" dirty="0"/>
              <a:t>Reducing bullying, victimization, and tardiness, and</a:t>
            </a:r>
          </a:p>
          <a:p>
            <a:pPr lvl="1"/>
            <a:r>
              <a:rPr lang="en-US" dirty="0"/>
              <a:t>Using data effectively.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32701"/>
            <a:ext cx="1828800" cy="2375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15759"/>
            <a:ext cx="1701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full-day workshop for principals and leadership teams </a:t>
            </a:r>
            <a:r>
              <a:rPr lang="en-US" dirty="0">
                <a:solidFill>
                  <a:srgbClr val="FF0000"/>
                </a:solidFill>
              </a:rPr>
              <a:t>(Wednesday, Nov 6, 2019)</a:t>
            </a:r>
            <a:endParaRPr lang="en-US" dirty="0"/>
          </a:p>
          <a:p>
            <a:r>
              <a:rPr lang="en-US" dirty="0"/>
              <a:t>Conducted by Safe &amp; Civil Schools Leadership Trainer and supervised by Dr. Randy Sprick</a:t>
            </a:r>
          </a:p>
          <a:p>
            <a:pPr lvl="1"/>
            <a:r>
              <a:rPr lang="en-US" dirty="0"/>
              <a:t>Funds to support time and meals are provided</a:t>
            </a:r>
          </a:p>
          <a:p>
            <a:r>
              <a:rPr lang="en-US" dirty="0"/>
              <a:t>Ongoing Coaching </a:t>
            </a:r>
          </a:p>
          <a:p>
            <a:pPr lvl="1"/>
            <a:r>
              <a:rPr lang="en-US" dirty="0"/>
              <a:t>Provided on-site throughout the year</a:t>
            </a:r>
          </a:p>
          <a:p>
            <a:r>
              <a:rPr lang="en-US" dirty="0"/>
              <a:t>Online Training Resources and Webinars</a:t>
            </a:r>
          </a:p>
          <a:p>
            <a:pPr lvl="1"/>
            <a:r>
              <a:rPr lang="en-US" dirty="0"/>
              <a:t>Using web-based systems</a:t>
            </a:r>
          </a:p>
          <a:p>
            <a:r>
              <a:rPr lang="en-US" dirty="0"/>
              <a:t>Books &amp; Intervention Materials</a:t>
            </a:r>
          </a:p>
          <a:p>
            <a:pPr lvl="1"/>
            <a:r>
              <a:rPr lang="en-US" dirty="0"/>
              <a:t>Provided to each principal in the treatment group</a:t>
            </a:r>
          </a:p>
          <a:p>
            <a:r>
              <a:rPr lang="en-US" dirty="0"/>
              <a:t>Booster Training Session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5052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supports include: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85048" cy="5029200"/>
          </a:xfrm>
        </p:spPr>
        <p:txBody>
          <a:bodyPr>
            <a:normAutofit/>
          </a:bodyPr>
          <a:lstStyle/>
          <a:p>
            <a:r>
              <a:rPr lang="en-US" dirty="0"/>
              <a:t>Schools receive $500 stipend each year of participation in the project. </a:t>
            </a:r>
          </a:p>
          <a:p>
            <a:r>
              <a:rPr lang="en-US" dirty="0"/>
              <a:t>Principals and leadership teams receive training, coaching, and supplemental materials.</a:t>
            </a:r>
          </a:p>
          <a:p>
            <a:r>
              <a:rPr lang="en-US" dirty="0"/>
              <a:t>Regional personnel will be paid for Train the Trainer at end of project to support sustainability.</a:t>
            </a:r>
          </a:p>
          <a:p>
            <a:r>
              <a:rPr lang="en-US" dirty="0"/>
              <a:t>On-line training and webinars.</a:t>
            </a:r>
          </a:p>
        </p:txBody>
      </p:sp>
      <p:sp>
        <p:nvSpPr>
          <p:cNvPr id="21506" name="AutoShape 2" descr="Image result for leadership t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Image result for leadership t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 descr="C:\Users\Dennis\Desktop\leade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724400"/>
            <a:ext cx="33528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>
            <a:noAutofit/>
          </a:bodyPr>
          <a:lstStyle/>
          <a:p>
            <a:r>
              <a:rPr lang="en-US" sz="4000" dirty="0"/>
              <a:t>How are schools selected for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763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Principals provide consent forms.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Participating schools will be randomly assigned to one of two groups (Treatment/Control) by a statistician.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Half of the schools (Treatment) will receive the training in years one and two. 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At the end of year two, (Control) will receive the same training, materials and supports.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participating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438400"/>
            <a:ext cx="4343400" cy="3124200"/>
          </a:xfr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700" dirty="0"/>
              <a:t>Increased use of effective positive school climate skills.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700" dirty="0"/>
              <a:t>Improved school organizational health. </a:t>
            </a:r>
          </a:p>
          <a:p>
            <a:r>
              <a:rPr lang="en-US" sz="2700" dirty="0"/>
              <a:t>Feeling less stressed and more effective at handling challenging behaviors.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267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from schools of principals trained in the program have been shown to be:</a:t>
            </a:r>
          </a:p>
          <a:p>
            <a:pPr lvl="1"/>
            <a:r>
              <a:rPr lang="en-US" dirty="0"/>
              <a:t>Less aggressive with peers</a:t>
            </a:r>
          </a:p>
          <a:p>
            <a:pPr lvl="1"/>
            <a:r>
              <a:rPr lang="en-US" dirty="0"/>
              <a:t>More cooperative with teachers</a:t>
            </a:r>
          </a:p>
          <a:p>
            <a:pPr lvl="1"/>
            <a:r>
              <a:rPr lang="en-US" dirty="0"/>
              <a:t>Exhibit higher on-task and </a:t>
            </a:r>
          </a:p>
          <a:p>
            <a:pPr marL="365760" lvl="1" indent="0">
              <a:buNone/>
            </a:pPr>
            <a:r>
              <a:rPr lang="en-US" dirty="0"/>
              <a:t>   pro-social behaviors</a:t>
            </a:r>
          </a:p>
          <a:p>
            <a:pPr lvl="1"/>
            <a:r>
              <a:rPr lang="en-US" dirty="0"/>
              <a:t>Reduced tardiness and greater time on task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4114800" cy="640080"/>
          </a:xfrm>
        </p:spPr>
        <p:txBody>
          <a:bodyPr/>
          <a:lstStyle/>
          <a:p>
            <a:pPr algn="ctr"/>
            <a:r>
              <a:rPr lang="en-US" dirty="0"/>
              <a:t>Principal/Teacher Benefits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4114800" cy="640080"/>
          </a:xfrm>
        </p:spPr>
        <p:txBody>
          <a:bodyPr/>
          <a:lstStyle/>
          <a:p>
            <a:pPr algn="ctr"/>
            <a:r>
              <a:rPr lang="en-US" dirty="0"/>
              <a:t>Student Benefits</a:t>
            </a:r>
          </a:p>
        </p:txBody>
      </p:sp>
      <p:pic>
        <p:nvPicPr>
          <p:cNvPr id="23554" name="Picture 2" descr="Image result for positive school clim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410200"/>
            <a:ext cx="47244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7772400" cy="4495800"/>
          </a:xfrm>
        </p:spPr>
        <p:txBody>
          <a:bodyPr/>
          <a:lstStyle/>
          <a:p>
            <a:r>
              <a:rPr lang="en-US" dirty="0"/>
              <a:t>Identify participating schools</a:t>
            </a:r>
          </a:p>
          <a:p>
            <a:r>
              <a:rPr lang="en-US" dirty="0"/>
              <a:t>Principals complete a participation consent form</a:t>
            </a:r>
          </a:p>
          <a:p>
            <a:r>
              <a:rPr lang="en-US" dirty="0"/>
              <a:t>Conduct on-line surveys in Sept/Oct, 2019 (principals, students and staff)</a:t>
            </a:r>
          </a:p>
          <a:p>
            <a:r>
              <a:rPr lang="en-US" dirty="0"/>
              <a:t>Plan for Nov. 6th training and regular webinars.</a:t>
            </a:r>
          </a:p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   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1505" name="Picture 1" descr="C:\Users\Dennis\Desktop\ste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800600"/>
            <a:ext cx="4038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S_logo-(372x169-pixel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54" y="3678372"/>
            <a:ext cx="3704249" cy="206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0" y="2894192"/>
            <a:ext cx="3278861" cy="779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9" y="3826501"/>
            <a:ext cx="3291542" cy="1106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50785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Partners in this project include: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76" y="4811359"/>
            <a:ext cx="1783070" cy="103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13" y="1160798"/>
            <a:ext cx="4794902" cy="21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898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Safe &amp; Civil Schools </a:t>
            </a:r>
            <a:br>
              <a:rPr lang="en-US" dirty="0"/>
            </a:br>
            <a:r>
              <a:rPr lang="en-US" dirty="0"/>
              <a:t>Leadership Project (SCSLP) Team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4343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Program Directors</a:t>
            </a:r>
          </a:p>
          <a:p>
            <a:pPr lvl="1"/>
            <a:r>
              <a:rPr lang="en-US" dirty="0"/>
              <a:t>Keith Herman, Ph.D.</a:t>
            </a:r>
          </a:p>
          <a:p>
            <a:pPr lvl="2"/>
            <a:r>
              <a:rPr lang="en-US" dirty="0"/>
              <a:t>School psychologist</a:t>
            </a:r>
          </a:p>
          <a:p>
            <a:pPr lvl="1"/>
            <a:r>
              <a:rPr lang="en-US" dirty="0"/>
              <a:t>James Sebastian, Ph.D.</a:t>
            </a:r>
          </a:p>
          <a:p>
            <a:pPr lvl="2"/>
            <a:r>
              <a:rPr lang="en-US" dirty="0"/>
              <a:t>Education leadership</a:t>
            </a:r>
          </a:p>
          <a:p>
            <a:pPr lvl="1"/>
            <a:r>
              <a:rPr lang="en-US" dirty="0"/>
              <a:t>Wendy Reinke, Ph.D.</a:t>
            </a:r>
          </a:p>
          <a:p>
            <a:pPr lvl="2"/>
            <a:r>
              <a:rPr lang="en-US" dirty="0"/>
              <a:t>School psychologist</a:t>
            </a:r>
          </a:p>
          <a:p>
            <a:pPr lvl="2"/>
            <a:endParaRPr lang="en-US" dirty="0"/>
          </a:p>
          <a:p>
            <a:r>
              <a:rPr lang="en-US" dirty="0"/>
              <a:t>Co-investigators</a:t>
            </a:r>
          </a:p>
          <a:p>
            <a:pPr lvl="1"/>
            <a:r>
              <a:rPr lang="en-US" dirty="0"/>
              <a:t>Aaron Thompson, Ph.D.</a:t>
            </a:r>
          </a:p>
          <a:p>
            <a:pPr lvl="2"/>
            <a:r>
              <a:rPr lang="en-US" dirty="0"/>
              <a:t>Social work; former principal</a:t>
            </a:r>
          </a:p>
          <a:p>
            <a:pPr lvl="1"/>
            <a:r>
              <a:rPr lang="en-US" dirty="0"/>
              <a:t>Francis Huang, Ph.D.</a:t>
            </a:r>
          </a:p>
          <a:p>
            <a:pPr lvl="2"/>
            <a:r>
              <a:rPr lang="en-US" dirty="0"/>
              <a:t>Statistician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4451499" y="1600200"/>
            <a:ext cx="4692501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Program Coach and on-site Coordinator</a:t>
            </a:r>
          </a:p>
          <a:p>
            <a:pPr lvl="1"/>
            <a:r>
              <a:rPr lang="en-US" dirty="0"/>
              <a:t>Dennis J. Walker, Ph.D.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Program Assessment Team</a:t>
            </a:r>
          </a:p>
          <a:p>
            <a:pPr lvl="1"/>
            <a:r>
              <a:rPr lang="en-US" dirty="0"/>
              <a:t>Marcus </a:t>
            </a:r>
            <a:r>
              <a:rPr lang="en-US" dirty="0" err="1"/>
              <a:t>Petree</a:t>
            </a:r>
            <a:endParaRPr lang="en-US" dirty="0"/>
          </a:p>
          <a:p>
            <a:pPr lvl="1"/>
            <a:r>
              <a:rPr lang="en-US" dirty="0"/>
              <a:t>Lauren Henry</a:t>
            </a:r>
          </a:p>
          <a:p>
            <a:pPr lvl="1"/>
            <a:r>
              <a:rPr lang="en-US" dirty="0"/>
              <a:t>Colleen Eddy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5638800"/>
            <a:ext cx="38100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bIns="182880" rtlCol="0" anchor="b" anchorCtr="0">
            <a:spAutoFit/>
          </a:bodyPr>
          <a:lstStyle/>
          <a:p>
            <a:r>
              <a:rPr lang="en-US" sz="1400" b="1" dirty="0"/>
              <a:t>Contacts</a:t>
            </a:r>
            <a:r>
              <a:rPr lang="en-US" sz="1400" dirty="0"/>
              <a:t>: 		</a:t>
            </a:r>
          </a:p>
          <a:p>
            <a:r>
              <a:rPr lang="en-US" sz="1400" i="1" dirty="0"/>
              <a:t>Keith Herman, Ph.D.           Dennis J. Walker, Ph.D.     </a:t>
            </a:r>
          </a:p>
          <a:p>
            <a:r>
              <a:rPr lang="en-US" sz="1400" i="1" dirty="0">
                <a:solidFill>
                  <a:srgbClr val="002060"/>
                </a:solidFill>
              </a:rPr>
              <a:t>hermanke@missouri.edu     walkerdj@missouri.edu</a:t>
            </a:r>
          </a:p>
          <a:p>
            <a:r>
              <a:rPr lang="en-US" sz="1400" i="1" dirty="0"/>
              <a:t>573-355-1140                 816-808-0357           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4000" dirty="0"/>
              <a:t>History of Missouri Prevention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792" y="1600201"/>
            <a:ext cx="9220200" cy="5091672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University of Missouri research team has partnered with school districts throughout the country on many successful grant projects</a:t>
            </a:r>
          </a:p>
          <a:p>
            <a:pPr lvl="2"/>
            <a:r>
              <a:rPr lang="en-US" sz="2100" dirty="0"/>
              <a:t>Nearly $25 million of funding for schools since 2010</a:t>
            </a:r>
            <a:endParaRPr lang="en-US" sz="1300" dirty="0"/>
          </a:p>
          <a:p>
            <a:r>
              <a:rPr lang="en-US" sz="2700" dirty="0"/>
              <a:t>Projects have delivered high quality services to hundreds of teachers and thousands of students:</a:t>
            </a:r>
          </a:p>
          <a:p>
            <a:pPr lvl="2"/>
            <a:r>
              <a:rPr lang="en-US" b="1" i="1" dirty="0"/>
              <a:t>CHAMPS</a:t>
            </a:r>
            <a:r>
              <a:rPr lang="en-US" dirty="0"/>
              <a:t>: An evaluation of a middle school classroom </a:t>
            </a:r>
            <a:r>
              <a:rPr lang="en-US" dirty="0" err="1"/>
              <a:t>mgmt</a:t>
            </a:r>
            <a:r>
              <a:rPr lang="en-US" dirty="0"/>
              <a:t> program </a:t>
            </a:r>
          </a:p>
          <a:p>
            <a:pPr lvl="2"/>
            <a:r>
              <a:rPr lang="en-US" b="1" i="1" dirty="0"/>
              <a:t>Incredible Years</a:t>
            </a:r>
            <a:r>
              <a:rPr lang="en-US" dirty="0"/>
              <a:t>: An evaluation of a elementary classroom </a:t>
            </a:r>
            <a:r>
              <a:rPr lang="en-US" dirty="0" err="1"/>
              <a:t>mgmt</a:t>
            </a:r>
            <a:r>
              <a:rPr lang="en-US" dirty="0"/>
              <a:t> program </a:t>
            </a:r>
          </a:p>
          <a:p>
            <a:pPr lvl="2"/>
            <a:r>
              <a:rPr lang="en-US" b="1" i="1" dirty="0"/>
              <a:t>STARS</a:t>
            </a:r>
            <a:r>
              <a:rPr lang="en-US" dirty="0"/>
              <a:t>: A self-monitoring intervention for youth with disruptive behaviors</a:t>
            </a:r>
          </a:p>
          <a:p>
            <a:pPr lvl="2"/>
            <a:r>
              <a:rPr lang="en-US" b="1" i="1" dirty="0"/>
              <a:t>Classroom Check Up</a:t>
            </a:r>
            <a:r>
              <a:rPr lang="en-US" dirty="0"/>
              <a:t>: Developing an online teacher development program</a:t>
            </a:r>
          </a:p>
          <a:p>
            <a:pPr lvl="2"/>
            <a:r>
              <a:rPr lang="en-US" b="1" i="1" dirty="0"/>
              <a:t>School Mental Health</a:t>
            </a:r>
            <a:r>
              <a:rPr lang="en-US" dirty="0"/>
              <a:t>: County-wide student mental health screening and support</a:t>
            </a:r>
          </a:p>
          <a:p>
            <a:r>
              <a:rPr lang="en-US" dirty="0"/>
              <a:t>New grants focus on principal training and support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161" y="5728727"/>
            <a:ext cx="1567338" cy="9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comments?</a:t>
            </a:r>
          </a:p>
        </p:txBody>
      </p:sp>
      <p:pic>
        <p:nvPicPr>
          <p:cNvPr id="18433" name="Picture 1" descr="C:\Users\Dennis\Desktop\questio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7239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169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8848" cy="1219200"/>
          </a:xfrm>
        </p:spPr>
        <p:txBody>
          <a:bodyPr>
            <a:normAutofit/>
          </a:bodyPr>
          <a:lstStyle/>
          <a:p>
            <a:r>
              <a:rPr lang="en-US" sz="3200" b="1" dirty="0"/>
              <a:t>School L</a:t>
            </a:r>
            <a:r>
              <a:rPr lang="en-US" sz="3600" b="1" dirty="0"/>
              <a:t>eadership </a:t>
            </a:r>
            <a:br>
              <a:rPr lang="en-US" sz="3600" dirty="0"/>
            </a:br>
            <a:r>
              <a:rPr lang="en-US" sz="2800" dirty="0"/>
              <a:t>Handling The Special Challenges of School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88392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/>
              <a:t>Develop a plan for handling disagreements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Deal with difficult situations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Ensure safety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Analyze data/Develop appropriate policies and procedures </a:t>
            </a:r>
            <a:r>
              <a:rPr lang="en-US" sz="2400" dirty="0"/>
              <a:t>(attendance, </a:t>
            </a:r>
            <a:r>
              <a:rPr lang="en-US" sz="2400" dirty="0" err="1"/>
              <a:t>tardies</a:t>
            </a:r>
            <a:r>
              <a:rPr lang="en-US" sz="2400" dirty="0"/>
              <a:t>, discipline, bullying, office referrals)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Improve school culture/climate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Challenges of School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2571" y="3086100"/>
            <a:ext cx="6458857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Leadership From A Dancing Guy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05001"/>
            <a:ext cx="883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Engage staff members who are reluctant to change/buy-in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What is…</a:t>
            </a:r>
            <a:br>
              <a:rPr lang="en-US" sz="3600" b="1" dirty="0"/>
            </a:br>
            <a:r>
              <a:rPr lang="en-US" sz="3600" b="1" dirty="0"/>
              <a:t>Safe and Civil Schools Leadership Project?</a:t>
            </a:r>
            <a:br>
              <a:rPr lang="en-US" sz="3200" dirty="0"/>
            </a:br>
            <a:r>
              <a:rPr lang="en-US" sz="3200" dirty="0"/>
              <a:t>						           </a:t>
            </a:r>
            <a:r>
              <a:rPr lang="en-US" sz="2000" dirty="0"/>
              <a:t>Dr. Randy </a:t>
            </a:r>
            <a:r>
              <a:rPr lang="en-US" sz="2000" dirty="0" err="1"/>
              <a:t>Sprick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SCSLP supports school leaders…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Create effective school environments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Develop leadership teams with hands-on-training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Promote effective disciplinary structures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Develop/Implement student support systems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Focus on school safety </a:t>
            </a:r>
            <a:r>
              <a:rPr lang="en-US" sz="2800" dirty="0"/>
              <a:t>(rules, regulations, policies, procedures)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Promote positive student behaviors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066800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537448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500" dirty="0"/>
              <a:t>Focus on school-wide academic/discipline improvement</a:t>
            </a:r>
            <a:r>
              <a:rPr lang="en-US" sz="3200" dirty="0"/>
              <a:t> </a:t>
            </a:r>
            <a:r>
              <a:rPr lang="en-US" sz="2800" dirty="0"/>
              <a:t>(common areas, classroom, individual students)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/>
              <a:t>Improve school culture/climate </a:t>
            </a:r>
            <a:r>
              <a:rPr lang="en-US" sz="2800" dirty="0"/>
              <a:t>(proactive, positive, instructional approach)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/>
              <a:t>Develop viable SBP/SIP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/>
              <a:t>Analyze and effectively use data in school-wide decision making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/>
              <a:t>Develop a school-wide philosophy of continued school improvement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8763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What is…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Safe and Civil Schools Leadership Project</a:t>
            </a:r>
            <a:br>
              <a:rPr lang="en-US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						                   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Dr. Randy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Sprick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Traits of Effective Leaders…  </a:t>
            </a:r>
            <a:br>
              <a:rPr lang="en-US" sz="3200" dirty="0"/>
            </a:br>
            <a:r>
              <a:rPr lang="en-US" sz="3200" dirty="0"/>
              <a:t>							</a:t>
            </a:r>
            <a:r>
              <a:rPr lang="en-US" sz="2000" dirty="0"/>
              <a:t>(Activity 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Manage space and materials efficiently.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Communicate expectations clearly.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Provide positive feedback.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Be genuine and honest.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Empathize w/others (listening for understanding).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 everyone with respect.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Effective Leaders…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dirty="0"/>
              <a:t>Be highly visible.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/>
              <a:t>Respect confidentiality.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/>
              <a:t>Treat all staff professionally.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/>
              <a:t>Make a special effort to include noncertified staff.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/>
              <a:t>Acknowledge past efforts before you suggest change.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/>
              <a:t>Build trust with parents and community members.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Leadership Responsibilities </a:t>
            </a:r>
            <a:r>
              <a:rPr lang="en-US" sz="3200" dirty="0"/>
              <a:t>			</a:t>
            </a:r>
            <a:r>
              <a:rPr lang="en-US" sz="2000" dirty="0"/>
              <a:t>activity #2</a:t>
            </a:r>
            <a:br>
              <a:rPr lang="en-US" sz="2200" dirty="0"/>
            </a:br>
            <a:r>
              <a:rPr lang="en-US" sz="2200" dirty="0"/>
              <a:t>(average correlation w/student academic achievement)       </a:t>
            </a:r>
            <a:r>
              <a:rPr lang="en-US" sz="1600" dirty="0" err="1"/>
              <a:t>Marzano</a:t>
            </a:r>
            <a:r>
              <a:rPr lang="en-US" sz="1600" dirty="0"/>
              <a:t>, Waters &amp; McNulty, 2005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Affirmation  	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Change Agent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Contingent Rewards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Communication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Culture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Discipline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Flexibility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Ideals/Beliefs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Input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Intellectual Stimulation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Involvement in </a:t>
            </a:r>
            <a:r>
              <a:rPr lang="en-US" sz="2000" dirty="0" err="1"/>
              <a:t>Curr</a:t>
            </a:r>
            <a:r>
              <a:rPr lang="en-US" sz="2000" dirty="0"/>
              <a:t>/</a:t>
            </a:r>
            <a:r>
              <a:rPr lang="en-US" sz="2000" dirty="0" err="1"/>
              <a:t>Instr</a:t>
            </a:r>
            <a:r>
              <a:rPr lang="en-US" sz="2000" dirty="0"/>
              <a:t>/Assess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Knowledge of </a:t>
            </a:r>
            <a:r>
              <a:rPr lang="en-US" sz="2000" dirty="0" err="1"/>
              <a:t>Curr</a:t>
            </a:r>
            <a:r>
              <a:rPr lang="en-US" sz="2000" dirty="0"/>
              <a:t>/</a:t>
            </a:r>
            <a:r>
              <a:rPr lang="en-US" sz="2000" dirty="0" err="1"/>
              <a:t>Instr</a:t>
            </a:r>
            <a:r>
              <a:rPr lang="en-US" sz="2000" dirty="0"/>
              <a:t>/Assess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Monitoring/Evaluation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Optimizer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Order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Outreach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Relationships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Resources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Situational Awareness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Visibility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5291</TotalTime>
  <Words>1430</Words>
  <Application>Microsoft Office PowerPoint</Application>
  <PresentationFormat>On-screen Show (4:3)</PresentationFormat>
  <Paragraphs>280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Tw Cen MT</vt:lpstr>
      <vt:lpstr>Wingdings</vt:lpstr>
      <vt:lpstr>Wingdings 2</vt:lpstr>
      <vt:lpstr>Median</vt:lpstr>
      <vt:lpstr>                  Missouri Council of Administrators  of Special Education   2019 Fall Conference   </vt:lpstr>
      <vt:lpstr>Welcome!!!</vt:lpstr>
      <vt:lpstr>PowerPoint Presentation</vt:lpstr>
      <vt:lpstr>PowerPoint Presentation</vt:lpstr>
      <vt:lpstr>What is… Safe and Civil Schools Leadership Project?                  Dr. Randy Sprick</vt:lpstr>
      <vt:lpstr>  </vt:lpstr>
      <vt:lpstr>Traits of Effective Leaders…          (Activity #1)</vt:lpstr>
      <vt:lpstr>Traits of Effective Leaders…</vt:lpstr>
      <vt:lpstr>Leadership Responsibilities    activity #2 (average correlation w/student academic achievement)       Marzano, Waters &amp; McNulty, 2005</vt:lpstr>
      <vt:lpstr>Leadership Responsibilities (average correlation w/student academic achievement)        Marzano, Waters &amp; McNulty, 2005 </vt:lpstr>
      <vt:lpstr>Distributed/Shared Leadership         Activity #3</vt:lpstr>
      <vt:lpstr>Distributed/Shared Leadership</vt:lpstr>
      <vt:lpstr>Distributed/Shared Leadership        Activity #4</vt:lpstr>
      <vt:lpstr>Potential Advantages of Shared Leadership</vt:lpstr>
      <vt:lpstr>Leadership In Behavior Support  </vt:lpstr>
      <vt:lpstr>What’s Your Leadership Style?         Activity #5</vt:lpstr>
      <vt:lpstr>Leadership Styles          Hattie 2015</vt:lpstr>
      <vt:lpstr>Leadership Styles          Hattie 2015</vt:lpstr>
      <vt:lpstr>Self-Reflection: How does my leadership style reflect these attributes?   Activity #6</vt:lpstr>
      <vt:lpstr>PowerPoint Presentation</vt:lpstr>
      <vt:lpstr>PowerPoint Presentation</vt:lpstr>
      <vt:lpstr>Safe and Civil Schools’ Philosophy and Beliefs</vt:lpstr>
      <vt:lpstr>Understanding Behavioral Theory</vt:lpstr>
      <vt:lpstr>Understanding Behavioral Theory         Activity #7</vt:lpstr>
      <vt:lpstr>The Continuous Improvement Cycle</vt:lpstr>
      <vt:lpstr>PowerPoint Presentation</vt:lpstr>
      <vt:lpstr>STOIC Framework          Activity #8</vt:lpstr>
      <vt:lpstr>How is effectiveness measured?</vt:lpstr>
      <vt:lpstr>Sample Student Survey</vt:lpstr>
      <vt:lpstr>Sample Staff Survey</vt:lpstr>
      <vt:lpstr>Data Analysis                            Team/Table Activity #9                                        </vt:lpstr>
      <vt:lpstr>Student/Staff Survey “other” Measureable Scales</vt:lpstr>
      <vt:lpstr>SCSLP Support not Replacement</vt:lpstr>
      <vt:lpstr>Leadership and Coaching Programs</vt:lpstr>
      <vt:lpstr>Training and Support</vt:lpstr>
      <vt:lpstr>Additional supports include:  </vt:lpstr>
      <vt:lpstr>How are schools selected for training?</vt:lpstr>
      <vt:lpstr>Benefits of participating include:</vt:lpstr>
      <vt:lpstr>Next Steps</vt:lpstr>
      <vt:lpstr>Safe &amp; Civil Schools  Leadership Project (SCSLP) Team</vt:lpstr>
      <vt:lpstr>History of Missouri Prevention Center </vt:lpstr>
      <vt:lpstr>Questions or comments?</vt:lpstr>
      <vt:lpstr>School Leadership  Handling The Special Challenges of School Leadership</vt:lpstr>
      <vt:lpstr>Special Challenges of School Leadership</vt:lpstr>
    </vt:vector>
  </TitlesOfParts>
  <Company>College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Reinke</dc:creator>
  <cp:lastModifiedBy>Debbi Magnifico</cp:lastModifiedBy>
  <cp:revision>326</cp:revision>
  <cp:lastPrinted>2013-06-10T19:31:36Z</cp:lastPrinted>
  <dcterms:created xsi:type="dcterms:W3CDTF">2009-09-10T18:21:32Z</dcterms:created>
  <dcterms:modified xsi:type="dcterms:W3CDTF">2019-09-07T19:41:23Z</dcterms:modified>
</cp:coreProperties>
</file>